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67" r:id="rId3"/>
    <p:sldId id="264" r:id="rId4"/>
    <p:sldId id="258" r:id="rId5"/>
  </p:sldIdLst>
  <p:sldSz cx="12192000" cy="6858000"/>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70" autoAdjust="0"/>
    <p:restoredTop sz="94660"/>
  </p:normalViewPr>
  <p:slideViewPr>
    <p:cSldViewPr snapToGrid="0">
      <p:cViewPr varScale="1">
        <p:scale>
          <a:sx n="73" d="100"/>
          <a:sy n="73" d="100"/>
        </p:scale>
        <p:origin x="1014" y="78"/>
      </p:cViewPr>
      <p:guideLst>
        <p:guide orient="horz" pos="2160"/>
        <p:guide pos="3840"/>
      </p:guideLst>
    </p:cSldViewPr>
  </p:slideViewPr>
  <p:notesTextViewPr>
    <p:cViewPr>
      <p:scale>
        <a:sx n="1" d="1"/>
        <a:sy n="1" d="1"/>
      </p:scale>
      <p:origin x="0" y="0"/>
    </p:cViewPr>
  </p:notesTextViewPr>
  <p:notesViewPr>
    <p:cSldViewPr snapToGrid="0">
      <p:cViewPr varScale="1">
        <p:scale>
          <a:sx n="160" d="100"/>
          <a:sy n="160" d="100"/>
        </p:scale>
        <p:origin x="613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x-none"/>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D1F64EC-94CB-B34F-BC7A-6666CF7BEED1}" type="datetimeFigureOut">
              <a:rPr lang="x-none" smtClean="0"/>
              <a:t>16/04/2020</a:t>
            </a:fld>
            <a:endParaRPr lang="x-none"/>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x-none"/>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r>
              <a:rPr lang="es-ES"/>
              <a:t>Editar los estilos de texto del patrón
Segundo nivel
Tercer nivel
Cuarto nivel
Quinto nivel</a:t>
            </a:r>
            <a:endParaRPr lang="x-none"/>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x-none"/>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B5FA3CA-FD6C-4E4B-814B-0B0F42C37862}" type="slidenum">
              <a:rPr lang="x-none" smtClean="0"/>
              <a:t>‹Nº›</a:t>
            </a:fld>
            <a:endParaRPr lang="x-none"/>
          </a:p>
        </p:txBody>
      </p:sp>
    </p:spTree>
    <p:extLst>
      <p:ext uri="{BB962C8B-B14F-4D97-AF65-F5344CB8AC3E}">
        <p14:creationId xmlns:p14="http://schemas.microsoft.com/office/powerpoint/2010/main" val="2562799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23A26F-6639-42A9-9D8E-7C664CB5EFD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8D446354-2D67-4CE6-B53E-B6AF2C1B36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ADB832F-83E3-4885-A4B6-5D269979B44B}"/>
              </a:ext>
            </a:extLst>
          </p:cNvPr>
          <p:cNvSpPr>
            <a:spLocks noGrp="1"/>
          </p:cNvSpPr>
          <p:nvPr>
            <p:ph type="dt" sz="half" idx="10"/>
          </p:nvPr>
        </p:nvSpPr>
        <p:spPr/>
        <p:txBody>
          <a:bodyPr/>
          <a:lstStyle/>
          <a:p>
            <a:fld id="{1BD0AD2E-C5FE-487B-9070-B4990EC3852D}" type="datetimeFigureOut">
              <a:rPr lang="es-CO" smtClean="0"/>
              <a:t>16/04/2020</a:t>
            </a:fld>
            <a:endParaRPr lang="es-CO"/>
          </a:p>
        </p:txBody>
      </p:sp>
      <p:sp>
        <p:nvSpPr>
          <p:cNvPr id="5" name="Marcador de pie de página 4">
            <a:extLst>
              <a:ext uri="{FF2B5EF4-FFF2-40B4-BE49-F238E27FC236}">
                <a16:creationId xmlns:a16="http://schemas.microsoft.com/office/drawing/2014/main" id="{A547D70F-88FF-49D9-A661-25C8BCEE1B7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0FC67FA-718D-4017-A572-21D9A527A319}"/>
              </a:ext>
            </a:extLst>
          </p:cNvPr>
          <p:cNvSpPr>
            <a:spLocks noGrp="1"/>
          </p:cNvSpPr>
          <p:nvPr>
            <p:ph type="sldNum" sz="quarter" idx="12"/>
          </p:nvPr>
        </p:nvSpPr>
        <p:spPr/>
        <p:txBody>
          <a:bodyPr/>
          <a:lstStyle/>
          <a:p>
            <a:fld id="{5E4F09C2-7CF3-4AAE-AB6F-15960A91FC2A}" type="slidenum">
              <a:rPr lang="es-CO" smtClean="0"/>
              <a:t>‹Nº›</a:t>
            </a:fld>
            <a:endParaRPr lang="es-CO"/>
          </a:p>
        </p:txBody>
      </p:sp>
    </p:spTree>
    <p:extLst>
      <p:ext uri="{BB962C8B-B14F-4D97-AF65-F5344CB8AC3E}">
        <p14:creationId xmlns:p14="http://schemas.microsoft.com/office/powerpoint/2010/main" val="4228008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0B51D6-6E48-433D-B80E-D4E40A7AD5A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EE019526-CBFC-4340-8EFF-5F298BA83C32}"/>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A1D9AFC-65AC-4FB4-8213-EFB0B690003A}"/>
              </a:ext>
            </a:extLst>
          </p:cNvPr>
          <p:cNvSpPr>
            <a:spLocks noGrp="1"/>
          </p:cNvSpPr>
          <p:nvPr>
            <p:ph type="dt" sz="half" idx="10"/>
          </p:nvPr>
        </p:nvSpPr>
        <p:spPr/>
        <p:txBody>
          <a:bodyPr/>
          <a:lstStyle/>
          <a:p>
            <a:fld id="{1BD0AD2E-C5FE-487B-9070-B4990EC3852D}" type="datetimeFigureOut">
              <a:rPr lang="es-CO" smtClean="0"/>
              <a:t>16/04/2020</a:t>
            </a:fld>
            <a:endParaRPr lang="es-CO"/>
          </a:p>
        </p:txBody>
      </p:sp>
      <p:sp>
        <p:nvSpPr>
          <p:cNvPr id="5" name="Marcador de pie de página 4">
            <a:extLst>
              <a:ext uri="{FF2B5EF4-FFF2-40B4-BE49-F238E27FC236}">
                <a16:creationId xmlns:a16="http://schemas.microsoft.com/office/drawing/2014/main" id="{26D6D9F2-F8F1-40C4-A2B8-9E941CEA3D1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3B10FFB-A802-4337-BD1B-D795861ED3D9}"/>
              </a:ext>
            </a:extLst>
          </p:cNvPr>
          <p:cNvSpPr>
            <a:spLocks noGrp="1"/>
          </p:cNvSpPr>
          <p:nvPr>
            <p:ph type="sldNum" sz="quarter" idx="12"/>
          </p:nvPr>
        </p:nvSpPr>
        <p:spPr/>
        <p:txBody>
          <a:bodyPr/>
          <a:lstStyle/>
          <a:p>
            <a:fld id="{5E4F09C2-7CF3-4AAE-AB6F-15960A91FC2A}" type="slidenum">
              <a:rPr lang="es-CO" smtClean="0"/>
              <a:t>‹Nº›</a:t>
            </a:fld>
            <a:endParaRPr lang="es-CO"/>
          </a:p>
        </p:txBody>
      </p:sp>
    </p:spTree>
    <p:extLst>
      <p:ext uri="{BB962C8B-B14F-4D97-AF65-F5344CB8AC3E}">
        <p14:creationId xmlns:p14="http://schemas.microsoft.com/office/powerpoint/2010/main" val="3212568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C6590D2-1B71-4795-8838-93C1C0FB2B6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27EEE6C-7853-4E9D-B971-D57F2639B629}"/>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E4C5328-9921-4754-8703-BA1A61C2C544}"/>
              </a:ext>
            </a:extLst>
          </p:cNvPr>
          <p:cNvSpPr>
            <a:spLocks noGrp="1"/>
          </p:cNvSpPr>
          <p:nvPr>
            <p:ph type="dt" sz="half" idx="10"/>
          </p:nvPr>
        </p:nvSpPr>
        <p:spPr/>
        <p:txBody>
          <a:bodyPr/>
          <a:lstStyle/>
          <a:p>
            <a:fld id="{1BD0AD2E-C5FE-487B-9070-B4990EC3852D}" type="datetimeFigureOut">
              <a:rPr lang="es-CO" smtClean="0"/>
              <a:t>16/04/2020</a:t>
            </a:fld>
            <a:endParaRPr lang="es-CO"/>
          </a:p>
        </p:txBody>
      </p:sp>
      <p:sp>
        <p:nvSpPr>
          <p:cNvPr id="5" name="Marcador de pie de página 4">
            <a:extLst>
              <a:ext uri="{FF2B5EF4-FFF2-40B4-BE49-F238E27FC236}">
                <a16:creationId xmlns:a16="http://schemas.microsoft.com/office/drawing/2014/main" id="{A1EB42BC-10CB-4439-9D87-3B9DE43502F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BAAFE26-BDAC-4A8D-B175-6143D08FD135}"/>
              </a:ext>
            </a:extLst>
          </p:cNvPr>
          <p:cNvSpPr>
            <a:spLocks noGrp="1"/>
          </p:cNvSpPr>
          <p:nvPr>
            <p:ph type="sldNum" sz="quarter" idx="12"/>
          </p:nvPr>
        </p:nvSpPr>
        <p:spPr/>
        <p:txBody>
          <a:bodyPr/>
          <a:lstStyle/>
          <a:p>
            <a:fld id="{5E4F09C2-7CF3-4AAE-AB6F-15960A91FC2A}" type="slidenum">
              <a:rPr lang="es-CO" smtClean="0"/>
              <a:t>‹Nº›</a:t>
            </a:fld>
            <a:endParaRPr lang="es-CO"/>
          </a:p>
        </p:txBody>
      </p:sp>
    </p:spTree>
    <p:extLst>
      <p:ext uri="{BB962C8B-B14F-4D97-AF65-F5344CB8AC3E}">
        <p14:creationId xmlns:p14="http://schemas.microsoft.com/office/powerpoint/2010/main" val="2883957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0D01FF-9C42-4ED1-951A-A494A40D5F1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58100AC-4C5A-4606-A309-D912BA6CFEC4}"/>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63E5C29-4B82-41E2-975D-98F0934661A9}"/>
              </a:ext>
            </a:extLst>
          </p:cNvPr>
          <p:cNvSpPr>
            <a:spLocks noGrp="1"/>
          </p:cNvSpPr>
          <p:nvPr>
            <p:ph type="dt" sz="half" idx="10"/>
          </p:nvPr>
        </p:nvSpPr>
        <p:spPr/>
        <p:txBody>
          <a:bodyPr/>
          <a:lstStyle/>
          <a:p>
            <a:fld id="{1BD0AD2E-C5FE-487B-9070-B4990EC3852D}" type="datetimeFigureOut">
              <a:rPr lang="es-CO" smtClean="0"/>
              <a:t>16/04/2020</a:t>
            </a:fld>
            <a:endParaRPr lang="es-CO"/>
          </a:p>
        </p:txBody>
      </p:sp>
      <p:sp>
        <p:nvSpPr>
          <p:cNvPr id="5" name="Marcador de pie de página 4">
            <a:extLst>
              <a:ext uri="{FF2B5EF4-FFF2-40B4-BE49-F238E27FC236}">
                <a16:creationId xmlns:a16="http://schemas.microsoft.com/office/drawing/2014/main" id="{DE4AA97A-C246-4591-A01B-970506561E5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9346253-2607-4A1E-9CB2-730BC109129A}"/>
              </a:ext>
            </a:extLst>
          </p:cNvPr>
          <p:cNvSpPr>
            <a:spLocks noGrp="1"/>
          </p:cNvSpPr>
          <p:nvPr>
            <p:ph type="sldNum" sz="quarter" idx="12"/>
          </p:nvPr>
        </p:nvSpPr>
        <p:spPr/>
        <p:txBody>
          <a:bodyPr/>
          <a:lstStyle/>
          <a:p>
            <a:fld id="{5E4F09C2-7CF3-4AAE-AB6F-15960A91FC2A}" type="slidenum">
              <a:rPr lang="es-CO" smtClean="0"/>
              <a:t>‹Nº›</a:t>
            </a:fld>
            <a:endParaRPr lang="es-CO"/>
          </a:p>
        </p:txBody>
      </p:sp>
    </p:spTree>
    <p:extLst>
      <p:ext uri="{BB962C8B-B14F-4D97-AF65-F5344CB8AC3E}">
        <p14:creationId xmlns:p14="http://schemas.microsoft.com/office/powerpoint/2010/main" val="1117248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D6771A-90BC-4324-B03E-286197392D0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A802B2F-C1CE-4D29-8E9E-02AB81FCBE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D0A09615-76D5-4537-9C26-0DC1D321D2C4}"/>
              </a:ext>
            </a:extLst>
          </p:cNvPr>
          <p:cNvSpPr>
            <a:spLocks noGrp="1"/>
          </p:cNvSpPr>
          <p:nvPr>
            <p:ph type="dt" sz="half" idx="10"/>
          </p:nvPr>
        </p:nvSpPr>
        <p:spPr/>
        <p:txBody>
          <a:bodyPr/>
          <a:lstStyle/>
          <a:p>
            <a:fld id="{1BD0AD2E-C5FE-487B-9070-B4990EC3852D}" type="datetimeFigureOut">
              <a:rPr lang="es-CO" smtClean="0"/>
              <a:t>16/04/2020</a:t>
            </a:fld>
            <a:endParaRPr lang="es-CO"/>
          </a:p>
        </p:txBody>
      </p:sp>
      <p:sp>
        <p:nvSpPr>
          <p:cNvPr id="5" name="Marcador de pie de página 4">
            <a:extLst>
              <a:ext uri="{FF2B5EF4-FFF2-40B4-BE49-F238E27FC236}">
                <a16:creationId xmlns:a16="http://schemas.microsoft.com/office/drawing/2014/main" id="{80C57068-2B90-4739-8578-C50F9BBBF59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346AB62-AF9E-4C60-823E-19CCC6B4BF25}"/>
              </a:ext>
            </a:extLst>
          </p:cNvPr>
          <p:cNvSpPr>
            <a:spLocks noGrp="1"/>
          </p:cNvSpPr>
          <p:nvPr>
            <p:ph type="sldNum" sz="quarter" idx="12"/>
          </p:nvPr>
        </p:nvSpPr>
        <p:spPr/>
        <p:txBody>
          <a:bodyPr/>
          <a:lstStyle/>
          <a:p>
            <a:fld id="{5E4F09C2-7CF3-4AAE-AB6F-15960A91FC2A}" type="slidenum">
              <a:rPr lang="es-CO" smtClean="0"/>
              <a:t>‹Nº›</a:t>
            </a:fld>
            <a:endParaRPr lang="es-CO"/>
          </a:p>
        </p:txBody>
      </p:sp>
    </p:spTree>
    <p:extLst>
      <p:ext uri="{BB962C8B-B14F-4D97-AF65-F5344CB8AC3E}">
        <p14:creationId xmlns:p14="http://schemas.microsoft.com/office/powerpoint/2010/main" val="1960941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443E31-B066-4C5C-A049-A215A06DE66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AC46078-AFEF-46B4-983D-2E214B9C1CFD}"/>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9DF15877-AC87-4095-8942-9FD4A1148F96}"/>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B76A51FB-7F41-4F6E-95A9-2A5D64BBC560}"/>
              </a:ext>
            </a:extLst>
          </p:cNvPr>
          <p:cNvSpPr>
            <a:spLocks noGrp="1"/>
          </p:cNvSpPr>
          <p:nvPr>
            <p:ph type="dt" sz="half" idx="10"/>
          </p:nvPr>
        </p:nvSpPr>
        <p:spPr/>
        <p:txBody>
          <a:bodyPr/>
          <a:lstStyle/>
          <a:p>
            <a:fld id="{1BD0AD2E-C5FE-487B-9070-B4990EC3852D}" type="datetimeFigureOut">
              <a:rPr lang="es-CO" smtClean="0"/>
              <a:t>16/04/2020</a:t>
            </a:fld>
            <a:endParaRPr lang="es-CO"/>
          </a:p>
        </p:txBody>
      </p:sp>
      <p:sp>
        <p:nvSpPr>
          <p:cNvPr id="6" name="Marcador de pie de página 5">
            <a:extLst>
              <a:ext uri="{FF2B5EF4-FFF2-40B4-BE49-F238E27FC236}">
                <a16:creationId xmlns:a16="http://schemas.microsoft.com/office/drawing/2014/main" id="{01E525F9-B5AA-4A98-980A-A57C563B4A0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7E681784-695A-4BB4-B3D7-6D7232682FBF}"/>
              </a:ext>
            </a:extLst>
          </p:cNvPr>
          <p:cNvSpPr>
            <a:spLocks noGrp="1"/>
          </p:cNvSpPr>
          <p:nvPr>
            <p:ph type="sldNum" sz="quarter" idx="12"/>
          </p:nvPr>
        </p:nvSpPr>
        <p:spPr/>
        <p:txBody>
          <a:bodyPr/>
          <a:lstStyle/>
          <a:p>
            <a:fld id="{5E4F09C2-7CF3-4AAE-AB6F-15960A91FC2A}" type="slidenum">
              <a:rPr lang="es-CO" smtClean="0"/>
              <a:t>‹Nº›</a:t>
            </a:fld>
            <a:endParaRPr lang="es-CO"/>
          </a:p>
        </p:txBody>
      </p:sp>
    </p:spTree>
    <p:extLst>
      <p:ext uri="{BB962C8B-B14F-4D97-AF65-F5344CB8AC3E}">
        <p14:creationId xmlns:p14="http://schemas.microsoft.com/office/powerpoint/2010/main" val="471156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91C583-56CF-446F-A301-47BFB33D66F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4C26F76-710D-4CA4-AA0F-29E2860735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3B8D94B8-5788-47A5-8CE3-0147C1AF7C7A}"/>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9B88A53C-D981-48E4-93D7-D702B6A9A9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CFBDFFE1-840B-4DB4-BD15-2C549D02C7BE}"/>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80A95970-9CA4-4A62-A422-CD3448EC4ED6}"/>
              </a:ext>
            </a:extLst>
          </p:cNvPr>
          <p:cNvSpPr>
            <a:spLocks noGrp="1"/>
          </p:cNvSpPr>
          <p:nvPr>
            <p:ph type="dt" sz="half" idx="10"/>
          </p:nvPr>
        </p:nvSpPr>
        <p:spPr/>
        <p:txBody>
          <a:bodyPr/>
          <a:lstStyle/>
          <a:p>
            <a:fld id="{1BD0AD2E-C5FE-487B-9070-B4990EC3852D}" type="datetimeFigureOut">
              <a:rPr lang="es-CO" smtClean="0"/>
              <a:t>16/04/2020</a:t>
            </a:fld>
            <a:endParaRPr lang="es-CO"/>
          </a:p>
        </p:txBody>
      </p:sp>
      <p:sp>
        <p:nvSpPr>
          <p:cNvPr id="8" name="Marcador de pie de página 7">
            <a:extLst>
              <a:ext uri="{FF2B5EF4-FFF2-40B4-BE49-F238E27FC236}">
                <a16:creationId xmlns:a16="http://schemas.microsoft.com/office/drawing/2014/main" id="{9967212E-895B-4A3D-AA01-7AA41C7D5B95}"/>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DE9B1DA8-79CE-45C4-AA7F-CBB19DC298F0}"/>
              </a:ext>
            </a:extLst>
          </p:cNvPr>
          <p:cNvSpPr>
            <a:spLocks noGrp="1"/>
          </p:cNvSpPr>
          <p:nvPr>
            <p:ph type="sldNum" sz="quarter" idx="12"/>
          </p:nvPr>
        </p:nvSpPr>
        <p:spPr/>
        <p:txBody>
          <a:bodyPr/>
          <a:lstStyle/>
          <a:p>
            <a:fld id="{5E4F09C2-7CF3-4AAE-AB6F-15960A91FC2A}" type="slidenum">
              <a:rPr lang="es-CO" smtClean="0"/>
              <a:t>‹Nº›</a:t>
            </a:fld>
            <a:endParaRPr lang="es-CO"/>
          </a:p>
        </p:txBody>
      </p:sp>
    </p:spTree>
    <p:extLst>
      <p:ext uri="{BB962C8B-B14F-4D97-AF65-F5344CB8AC3E}">
        <p14:creationId xmlns:p14="http://schemas.microsoft.com/office/powerpoint/2010/main" val="1226220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C45927-C72F-4E48-8FDC-5B5C7A9172A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F5794119-2342-4B3F-817F-00BE05A1FE7E}"/>
              </a:ext>
            </a:extLst>
          </p:cNvPr>
          <p:cNvSpPr>
            <a:spLocks noGrp="1"/>
          </p:cNvSpPr>
          <p:nvPr>
            <p:ph type="dt" sz="half" idx="10"/>
          </p:nvPr>
        </p:nvSpPr>
        <p:spPr/>
        <p:txBody>
          <a:bodyPr/>
          <a:lstStyle/>
          <a:p>
            <a:fld id="{1BD0AD2E-C5FE-487B-9070-B4990EC3852D}" type="datetimeFigureOut">
              <a:rPr lang="es-CO" smtClean="0"/>
              <a:t>16/04/2020</a:t>
            </a:fld>
            <a:endParaRPr lang="es-CO"/>
          </a:p>
        </p:txBody>
      </p:sp>
      <p:sp>
        <p:nvSpPr>
          <p:cNvPr id="4" name="Marcador de pie de página 3">
            <a:extLst>
              <a:ext uri="{FF2B5EF4-FFF2-40B4-BE49-F238E27FC236}">
                <a16:creationId xmlns:a16="http://schemas.microsoft.com/office/drawing/2014/main" id="{40C4D406-4D46-4786-9A20-CCCD05C5835D}"/>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A81A7DCB-8C1E-430E-B70A-6C18C6542EB6}"/>
              </a:ext>
            </a:extLst>
          </p:cNvPr>
          <p:cNvSpPr>
            <a:spLocks noGrp="1"/>
          </p:cNvSpPr>
          <p:nvPr>
            <p:ph type="sldNum" sz="quarter" idx="12"/>
          </p:nvPr>
        </p:nvSpPr>
        <p:spPr/>
        <p:txBody>
          <a:bodyPr/>
          <a:lstStyle/>
          <a:p>
            <a:fld id="{5E4F09C2-7CF3-4AAE-AB6F-15960A91FC2A}" type="slidenum">
              <a:rPr lang="es-CO" smtClean="0"/>
              <a:t>‹Nº›</a:t>
            </a:fld>
            <a:endParaRPr lang="es-CO"/>
          </a:p>
        </p:txBody>
      </p:sp>
    </p:spTree>
    <p:extLst>
      <p:ext uri="{BB962C8B-B14F-4D97-AF65-F5344CB8AC3E}">
        <p14:creationId xmlns:p14="http://schemas.microsoft.com/office/powerpoint/2010/main" val="432222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777FC3B-2466-4CD3-810A-5A990D0327A6}"/>
              </a:ext>
            </a:extLst>
          </p:cNvPr>
          <p:cNvSpPr>
            <a:spLocks noGrp="1"/>
          </p:cNvSpPr>
          <p:nvPr>
            <p:ph type="dt" sz="half" idx="10"/>
          </p:nvPr>
        </p:nvSpPr>
        <p:spPr/>
        <p:txBody>
          <a:bodyPr/>
          <a:lstStyle/>
          <a:p>
            <a:fld id="{1BD0AD2E-C5FE-487B-9070-B4990EC3852D}" type="datetimeFigureOut">
              <a:rPr lang="es-CO" smtClean="0"/>
              <a:t>16/04/2020</a:t>
            </a:fld>
            <a:endParaRPr lang="es-CO"/>
          </a:p>
        </p:txBody>
      </p:sp>
      <p:sp>
        <p:nvSpPr>
          <p:cNvPr id="3" name="Marcador de pie de página 2">
            <a:extLst>
              <a:ext uri="{FF2B5EF4-FFF2-40B4-BE49-F238E27FC236}">
                <a16:creationId xmlns:a16="http://schemas.microsoft.com/office/drawing/2014/main" id="{75676107-688B-4575-8E68-43272F17159B}"/>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7683E0C3-E54B-45E1-86AD-D1FFEC9539B4}"/>
              </a:ext>
            </a:extLst>
          </p:cNvPr>
          <p:cNvSpPr>
            <a:spLocks noGrp="1"/>
          </p:cNvSpPr>
          <p:nvPr>
            <p:ph type="sldNum" sz="quarter" idx="12"/>
          </p:nvPr>
        </p:nvSpPr>
        <p:spPr/>
        <p:txBody>
          <a:bodyPr/>
          <a:lstStyle/>
          <a:p>
            <a:fld id="{5E4F09C2-7CF3-4AAE-AB6F-15960A91FC2A}" type="slidenum">
              <a:rPr lang="es-CO" smtClean="0"/>
              <a:t>‹Nº›</a:t>
            </a:fld>
            <a:endParaRPr lang="es-CO"/>
          </a:p>
        </p:txBody>
      </p:sp>
    </p:spTree>
    <p:extLst>
      <p:ext uri="{BB962C8B-B14F-4D97-AF65-F5344CB8AC3E}">
        <p14:creationId xmlns:p14="http://schemas.microsoft.com/office/powerpoint/2010/main" val="1925766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BEE2E8-F2AE-498A-8812-C6CA30D161D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2A5C9AD-198F-4E94-9386-EB3CED1FD6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94AD38EC-1A77-48C0-B7E4-FA6A14FAE6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3FC1121D-DE64-41E6-B840-316361B40DCC}"/>
              </a:ext>
            </a:extLst>
          </p:cNvPr>
          <p:cNvSpPr>
            <a:spLocks noGrp="1"/>
          </p:cNvSpPr>
          <p:nvPr>
            <p:ph type="dt" sz="half" idx="10"/>
          </p:nvPr>
        </p:nvSpPr>
        <p:spPr/>
        <p:txBody>
          <a:bodyPr/>
          <a:lstStyle/>
          <a:p>
            <a:fld id="{1BD0AD2E-C5FE-487B-9070-B4990EC3852D}" type="datetimeFigureOut">
              <a:rPr lang="es-CO" smtClean="0"/>
              <a:t>16/04/2020</a:t>
            </a:fld>
            <a:endParaRPr lang="es-CO"/>
          </a:p>
        </p:txBody>
      </p:sp>
      <p:sp>
        <p:nvSpPr>
          <p:cNvPr id="6" name="Marcador de pie de página 5">
            <a:extLst>
              <a:ext uri="{FF2B5EF4-FFF2-40B4-BE49-F238E27FC236}">
                <a16:creationId xmlns:a16="http://schemas.microsoft.com/office/drawing/2014/main" id="{6E8FD9DC-57A3-4572-83EA-D48104C444C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5F38C69-7016-453A-9F20-7322C4E5CEBC}"/>
              </a:ext>
            </a:extLst>
          </p:cNvPr>
          <p:cNvSpPr>
            <a:spLocks noGrp="1"/>
          </p:cNvSpPr>
          <p:nvPr>
            <p:ph type="sldNum" sz="quarter" idx="12"/>
          </p:nvPr>
        </p:nvSpPr>
        <p:spPr/>
        <p:txBody>
          <a:bodyPr/>
          <a:lstStyle/>
          <a:p>
            <a:fld id="{5E4F09C2-7CF3-4AAE-AB6F-15960A91FC2A}" type="slidenum">
              <a:rPr lang="es-CO" smtClean="0"/>
              <a:t>‹Nº›</a:t>
            </a:fld>
            <a:endParaRPr lang="es-CO"/>
          </a:p>
        </p:txBody>
      </p:sp>
    </p:spTree>
    <p:extLst>
      <p:ext uri="{BB962C8B-B14F-4D97-AF65-F5344CB8AC3E}">
        <p14:creationId xmlns:p14="http://schemas.microsoft.com/office/powerpoint/2010/main" val="63328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5C5BAD-0C01-41FF-9546-3E12B477F3B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8F12B838-DF68-4F51-B547-96B6D466CC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B9368CB6-4C2C-41F6-B1C9-6C96947499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461CF696-1EA5-40C7-9C4B-E0DB1956DB11}"/>
              </a:ext>
            </a:extLst>
          </p:cNvPr>
          <p:cNvSpPr>
            <a:spLocks noGrp="1"/>
          </p:cNvSpPr>
          <p:nvPr>
            <p:ph type="dt" sz="half" idx="10"/>
          </p:nvPr>
        </p:nvSpPr>
        <p:spPr/>
        <p:txBody>
          <a:bodyPr/>
          <a:lstStyle/>
          <a:p>
            <a:fld id="{1BD0AD2E-C5FE-487B-9070-B4990EC3852D}" type="datetimeFigureOut">
              <a:rPr lang="es-CO" smtClean="0"/>
              <a:t>16/04/2020</a:t>
            </a:fld>
            <a:endParaRPr lang="es-CO"/>
          </a:p>
        </p:txBody>
      </p:sp>
      <p:sp>
        <p:nvSpPr>
          <p:cNvPr id="6" name="Marcador de pie de página 5">
            <a:extLst>
              <a:ext uri="{FF2B5EF4-FFF2-40B4-BE49-F238E27FC236}">
                <a16:creationId xmlns:a16="http://schemas.microsoft.com/office/drawing/2014/main" id="{76CB8578-1D90-406E-BC82-931305D56E7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F3042C0-0BB3-45BA-833C-9902EDEA368D}"/>
              </a:ext>
            </a:extLst>
          </p:cNvPr>
          <p:cNvSpPr>
            <a:spLocks noGrp="1"/>
          </p:cNvSpPr>
          <p:nvPr>
            <p:ph type="sldNum" sz="quarter" idx="12"/>
          </p:nvPr>
        </p:nvSpPr>
        <p:spPr/>
        <p:txBody>
          <a:bodyPr/>
          <a:lstStyle/>
          <a:p>
            <a:fld id="{5E4F09C2-7CF3-4AAE-AB6F-15960A91FC2A}" type="slidenum">
              <a:rPr lang="es-CO" smtClean="0"/>
              <a:t>‹Nº›</a:t>
            </a:fld>
            <a:endParaRPr lang="es-CO"/>
          </a:p>
        </p:txBody>
      </p:sp>
    </p:spTree>
    <p:extLst>
      <p:ext uri="{BB962C8B-B14F-4D97-AF65-F5344CB8AC3E}">
        <p14:creationId xmlns:p14="http://schemas.microsoft.com/office/powerpoint/2010/main" val="4094829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CBDC5ED-D836-45AB-9054-4DCD3BE623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896EFBC-BDED-4C96-9DD2-0F5773CCF2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2A2FD5B-FF4B-4B1F-8F87-22606F7706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D0AD2E-C5FE-487B-9070-B4990EC3852D}" type="datetimeFigureOut">
              <a:rPr lang="es-CO" smtClean="0"/>
              <a:t>16/04/2020</a:t>
            </a:fld>
            <a:endParaRPr lang="es-CO"/>
          </a:p>
        </p:txBody>
      </p:sp>
      <p:sp>
        <p:nvSpPr>
          <p:cNvPr id="5" name="Marcador de pie de página 4">
            <a:extLst>
              <a:ext uri="{FF2B5EF4-FFF2-40B4-BE49-F238E27FC236}">
                <a16:creationId xmlns:a16="http://schemas.microsoft.com/office/drawing/2014/main" id="{AF3021E5-3F55-433D-A1DF-021ED7A9B7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F41726E1-3EE0-447B-9364-DC03A197AD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4F09C2-7CF3-4AAE-AB6F-15960A91FC2A}" type="slidenum">
              <a:rPr lang="es-CO" smtClean="0"/>
              <a:t>‹Nº›</a:t>
            </a:fld>
            <a:endParaRPr lang="es-CO"/>
          </a:p>
        </p:txBody>
      </p:sp>
    </p:spTree>
    <p:extLst>
      <p:ext uri="{BB962C8B-B14F-4D97-AF65-F5344CB8AC3E}">
        <p14:creationId xmlns:p14="http://schemas.microsoft.com/office/powerpoint/2010/main" val="3153335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6294782" y="2099001"/>
            <a:ext cx="5791200" cy="3108543"/>
          </a:xfrm>
          <a:prstGeom prst="rect">
            <a:avLst/>
          </a:prstGeom>
        </p:spPr>
        <p:txBody>
          <a:bodyPr wrap="square">
            <a:spAutoFit/>
          </a:bodyPr>
          <a:lstStyle/>
          <a:p>
            <a:pPr algn="ctr"/>
            <a:r>
              <a:rPr lang="es-CO" sz="2800" b="1" dirty="0">
                <a:solidFill>
                  <a:srgbClr val="1F497D"/>
                </a:solidFill>
                <a:latin typeface="Arial" panose="020B0604020202020204" pitchFamily="34" charset="0"/>
                <a:cs typeface="Arial" panose="020B0604020202020204" pitchFamily="34" charset="0"/>
              </a:rPr>
              <a:t>PRESENTACIÓN MODIFICACIONES REGLAMENTO DE CRÉDITO Y LEASING HABITACIONAL</a:t>
            </a:r>
          </a:p>
          <a:p>
            <a:pPr algn="ctr"/>
            <a:r>
              <a:rPr lang="es-CO" sz="2800" b="1" dirty="0">
                <a:solidFill>
                  <a:srgbClr val="1F497D"/>
                </a:solidFill>
                <a:latin typeface="Arial" panose="020B0604020202020204" pitchFamily="34" charset="0"/>
                <a:cs typeface="Arial" panose="020B0604020202020204" pitchFamily="34" charset="0"/>
              </a:rPr>
              <a:t>ACUERDO 2275</a:t>
            </a:r>
          </a:p>
          <a:p>
            <a:pPr algn="ctr"/>
            <a:endParaRPr lang="es-CO" sz="2800" b="1" dirty="0">
              <a:solidFill>
                <a:srgbClr val="1F497D"/>
              </a:solidFill>
              <a:latin typeface="Arial" panose="020B0604020202020204" pitchFamily="34" charset="0"/>
              <a:cs typeface="Arial" panose="020B0604020202020204" pitchFamily="34" charset="0"/>
            </a:endParaRPr>
          </a:p>
          <a:p>
            <a:pPr algn="ctr"/>
            <a:r>
              <a:rPr lang="es-CO" sz="2800" b="1" dirty="0">
                <a:solidFill>
                  <a:srgbClr val="1F497D"/>
                </a:solidFill>
                <a:latin typeface="Arial" panose="020B0604020202020204" pitchFamily="34" charset="0"/>
                <a:cs typeface="Arial" panose="020B0604020202020204" pitchFamily="34" charset="0"/>
              </a:rPr>
              <a:t>ABRIL 2020</a:t>
            </a:r>
          </a:p>
        </p:txBody>
      </p:sp>
    </p:spTree>
    <p:extLst>
      <p:ext uri="{BB962C8B-B14F-4D97-AF65-F5344CB8AC3E}">
        <p14:creationId xmlns:p14="http://schemas.microsoft.com/office/powerpoint/2010/main" val="3669577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BB81E92-69D7-5E45-BBFE-D22BA08AA60F}"/>
              </a:ext>
            </a:extLst>
          </p:cNvPr>
          <p:cNvSpPr txBox="1"/>
          <p:nvPr/>
        </p:nvSpPr>
        <p:spPr>
          <a:xfrm>
            <a:off x="2346673" y="315737"/>
            <a:ext cx="7005143" cy="461665"/>
          </a:xfrm>
          <a:prstGeom prst="rect">
            <a:avLst/>
          </a:prstGeom>
          <a:noFill/>
        </p:spPr>
        <p:txBody>
          <a:bodyPr wrap="square" rtlCol="0">
            <a:spAutoFit/>
          </a:bodyPr>
          <a:lstStyle/>
          <a:p>
            <a:pPr algn="ctr">
              <a:defRPr/>
            </a:pPr>
            <a:r>
              <a:rPr lang="es-ES" sz="2400" b="1" kern="0" dirty="0">
                <a:solidFill>
                  <a:schemeClr val="accent1">
                    <a:lumMod val="75000"/>
                  </a:schemeClr>
                </a:solidFill>
                <a:latin typeface="Arial" panose="020B0604020202020204" pitchFamily="34" charset="0"/>
                <a:cs typeface="Arial" panose="020B0604020202020204" pitchFamily="34" charset="0"/>
              </a:rPr>
              <a:t>2.12 </a:t>
            </a:r>
            <a:r>
              <a:rPr lang="es-CO" sz="2400" b="1" dirty="0">
                <a:solidFill>
                  <a:schemeClr val="accent1">
                    <a:lumMod val="75000"/>
                  </a:schemeClr>
                </a:solidFill>
              </a:rPr>
              <a:t>OFERTA DE CRÉDITO</a:t>
            </a:r>
            <a:endParaRPr lang="es-CO" sz="2400" b="1" kern="0" dirty="0"/>
          </a:p>
        </p:txBody>
      </p:sp>
      <p:pic>
        <p:nvPicPr>
          <p:cNvPr id="6" name="Imagen 5">
            <a:extLst>
              <a:ext uri="{FF2B5EF4-FFF2-40B4-BE49-F238E27FC236}">
                <a16:creationId xmlns:a16="http://schemas.microsoft.com/office/drawing/2014/main" id="{DC1E67DA-C4E7-4A4B-B147-70EBFDAB22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0037" y="638903"/>
            <a:ext cx="707886" cy="707886"/>
          </a:xfrm>
          <a:prstGeom prst="rect">
            <a:avLst/>
          </a:prstGeom>
        </p:spPr>
      </p:pic>
      <p:sp>
        <p:nvSpPr>
          <p:cNvPr id="3" name="CuadroTexto 2"/>
          <p:cNvSpPr txBox="1"/>
          <p:nvPr/>
        </p:nvSpPr>
        <p:spPr>
          <a:xfrm>
            <a:off x="2229405" y="1048568"/>
            <a:ext cx="960519" cy="369332"/>
          </a:xfrm>
          <a:prstGeom prst="rect">
            <a:avLst/>
          </a:prstGeom>
          <a:noFill/>
        </p:spPr>
        <p:txBody>
          <a:bodyPr wrap="none" rtlCol="0">
            <a:spAutoFit/>
          </a:bodyPr>
          <a:lstStyle/>
          <a:p>
            <a:r>
              <a:rPr lang="es-CO" b="1" dirty="0">
                <a:latin typeface="Arial Narrow" panose="020B0606020202030204" pitchFamily="34" charset="0"/>
              </a:rPr>
              <a:t>ACTUAL</a:t>
            </a:r>
          </a:p>
        </p:txBody>
      </p:sp>
      <p:sp>
        <p:nvSpPr>
          <p:cNvPr id="7" name="CuadroTexto 6"/>
          <p:cNvSpPr txBox="1"/>
          <p:nvPr/>
        </p:nvSpPr>
        <p:spPr>
          <a:xfrm>
            <a:off x="7742471" y="1048568"/>
            <a:ext cx="1349024" cy="369332"/>
          </a:xfrm>
          <a:prstGeom prst="rect">
            <a:avLst/>
          </a:prstGeom>
          <a:noFill/>
        </p:spPr>
        <p:txBody>
          <a:bodyPr wrap="none" rtlCol="0">
            <a:spAutoFit/>
          </a:bodyPr>
          <a:lstStyle/>
          <a:p>
            <a:r>
              <a:rPr lang="es-CO" b="1" dirty="0">
                <a:latin typeface="Arial Narrow" panose="020B0606020202030204" pitchFamily="34" charset="0"/>
              </a:rPr>
              <a:t>PROPUESTA</a:t>
            </a:r>
          </a:p>
        </p:txBody>
      </p:sp>
      <p:sp>
        <p:nvSpPr>
          <p:cNvPr id="8" name="CuadroTexto 7"/>
          <p:cNvSpPr txBox="1"/>
          <p:nvPr/>
        </p:nvSpPr>
        <p:spPr>
          <a:xfrm>
            <a:off x="284493" y="1602449"/>
            <a:ext cx="4950114" cy="4093428"/>
          </a:xfrm>
          <a:prstGeom prst="rect">
            <a:avLst/>
          </a:prstGeom>
          <a:noFill/>
          <a:ln w="12700">
            <a:solidFill>
              <a:srgbClr val="F79646">
                <a:lumMod val="40000"/>
                <a:lumOff val="60000"/>
              </a:srgbClr>
            </a:solidFill>
            <a:prstDash val="sysDash"/>
          </a:ln>
        </p:spPr>
        <p:txBody>
          <a:bodyPr wrap="square" rtlCol="0">
            <a:spAutoFit/>
          </a:bodyPr>
          <a:lstStyle/>
          <a:p>
            <a:r>
              <a:rPr lang="es-CO" sz="1300" b="1" dirty="0"/>
              <a:t>2.12.1 Las condiciones del contrato.</a:t>
            </a:r>
          </a:p>
          <a:p>
            <a:pPr algn="just"/>
            <a:endParaRPr lang="es-CO" sz="1300" dirty="0"/>
          </a:p>
          <a:p>
            <a:pPr algn="just"/>
            <a:r>
              <a:rPr lang="es-CO" sz="1300" dirty="0"/>
              <a:t>La carta de oferta tiene una vigencia de seis (6) meses contados a partir de la fecha de la aprobación de la misma. Durante ese plazo el afiliado deberá radicar en el FNA todos los documentos señalados en la oferta de crédito. Pasados los seis (6) meses la oferta perderá validez.</a:t>
            </a:r>
          </a:p>
          <a:p>
            <a:pPr algn="just"/>
            <a:endParaRPr lang="es-CO" sz="1300" dirty="0"/>
          </a:p>
          <a:p>
            <a:pPr algn="just"/>
            <a:r>
              <a:rPr lang="es-CO" sz="1300" dirty="0"/>
              <a:t>Si los documentos son radicados dentro del plazo señalado en el inciso anterior y transcurren nueve (9) meses después de la aprobación, sin que se haya realizado el avalúo, se efectuará un nuevo análisis de crédito para confirmar que se mantienen las condiciones financieras del (los) solicitante(s), requisito necesario para continuar con el proceso de legalización y desembolso.</a:t>
            </a:r>
          </a:p>
          <a:p>
            <a:pPr algn="just"/>
            <a:endParaRPr lang="es-CO" sz="1300" dirty="0"/>
          </a:p>
          <a:p>
            <a:pPr algn="just"/>
            <a:r>
              <a:rPr lang="es-CO" sz="1300" b="1" dirty="0"/>
              <a:t>PARAGRAFO: </a:t>
            </a:r>
            <a:r>
              <a:rPr lang="es-CO" sz="1300" dirty="0"/>
              <a:t>La verificación de las condiciones financieras favorables para dar continuidad al proceso de legalización y desembolso, siempre se deberá realizar para cada uno de los trámites de acuerdo a los tiempos máximos mencionados en la Carta de Oferta entregada al deudor al momento de la aprobación del crédito.</a:t>
            </a:r>
          </a:p>
        </p:txBody>
      </p:sp>
      <p:sp>
        <p:nvSpPr>
          <p:cNvPr id="10" name="CuadroTexto 9">
            <a:extLst>
              <a:ext uri="{FF2B5EF4-FFF2-40B4-BE49-F238E27FC236}">
                <a16:creationId xmlns:a16="http://schemas.microsoft.com/office/drawing/2014/main" id="{D1AA7DA2-0346-4372-9BDC-0BC417CE1EDB}"/>
              </a:ext>
            </a:extLst>
          </p:cNvPr>
          <p:cNvSpPr txBox="1"/>
          <p:nvPr/>
        </p:nvSpPr>
        <p:spPr>
          <a:xfrm>
            <a:off x="5406889" y="1602449"/>
            <a:ext cx="6500618" cy="4493538"/>
          </a:xfrm>
          <a:prstGeom prst="rect">
            <a:avLst/>
          </a:prstGeom>
          <a:noFill/>
          <a:ln w="12700">
            <a:solidFill>
              <a:srgbClr val="F79646">
                <a:lumMod val="40000"/>
                <a:lumOff val="60000"/>
              </a:srgbClr>
            </a:solidFill>
            <a:prstDash val="sysDash"/>
          </a:ln>
        </p:spPr>
        <p:txBody>
          <a:bodyPr wrap="square" rtlCol="0">
            <a:spAutoFit/>
          </a:bodyPr>
          <a:lstStyle/>
          <a:p>
            <a:r>
              <a:rPr lang="es-CO" sz="1300" b="1" dirty="0"/>
              <a:t>2.12.1 Las condiciones del contrato.</a:t>
            </a:r>
          </a:p>
          <a:p>
            <a:pPr algn="just"/>
            <a:endParaRPr lang="es-CO" sz="1300" dirty="0"/>
          </a:p>
          <a:p>
            <a:pPr algn="just"/>
            <a:r>
              <a:rPr lang="es-CO" sz="1300" dirty="0"/>
              <a:t>La carta de oferta tiene una vigencia de seis (6) meses contados a partir de la fecha de la aprobación de la misma. Durante ese plazo el afiliado deberá radicar en el FNA todos los documentos señalados en la oferta de crédito. Pasados los seis (6) meses la oferta perderá validez.</a:t>
            </a:r>
          </a:p>
          <a:p>
            <a:pPr algn="just"/>
            <a:endParaRPr lang="es-CO" sz="1300" dirty="0"/>
          </a:p>
          <a:p>
            <a:pPr algn="just"/>
            <a:r>
              <a:rPr lang="es-CO" sz="1300" dirty="0">
                <a:solidFill>
                  <a:srgbClr val="FF0000"/>
                </a:solidFill>
              </a:rPr>
              <a:t>En todo caso, la verificación de las condiciones financieras favorables para dar continuidad al proceso de legalización y desembolso, se validarán una vez transcurridos noventa (90) días desde la fecha de la oferta de crédito.</a:t>
            </a:r>
          </a:p>
          <a:p>
            <a:pPr algn="just"/>
            <a:endParaRPr lang="es-CO" sz="1300" dirty="0">
              <a:solidFill>
                <a:srgbClr val="FF0000"/>
              </a:solidFill>
            </a:endParaRPr>
          </a:p>
          <a:p>
            <a:pPr algn="just"/>
            <a:r>
              <a:rPr lang="es-CO" sz="1300" b="1" dirty="0">
                <a:solidFill>
                  <a:srgbClr val="FF0000"/>
                </a:solidFill>
              </a:rPr>
              <a:t>PARÁGRAFO PRIMERO: </a:t>
            </a:r>
            <a:r>
              <a:rPr lang="es-CO" sz="1300" dirty="0">
                <a:solidFill>
                  <a:srgbClr val="FF0000"/>
                </a:solidFill>
              </a:rPr>
              <a:t>Para los casos aprobados en vigencias anteriores, se llevará a cabo análisis de capacidad de pago cada noventa (90) días calendario desde la fecha de oferta del crédito, y las veces que se requiera con la misma periodicidad, hasta que el afiliado cumpla con la totalidad de los requisitos en las distintas etapas de legalización previo a obtener el estudio de títulos favorable con autorización de escrituración.</a:t>
            </a:r>
          </a:p>
          <a:p>
            <a:pPr algn="just"/>
            <a:endParaRPr lang="es-CO" sz="1300" dirty="0">
              <a:solidFill>
                <a:srgbClr val="FF0000"/>
              </a:solidFill>
            </a:endParaRPr>
          </a:p>
          <a:p>
            <a:pPr algn="just"/>
            <a:r>
              <a:rPr lang="es-CO" sz="1300" b="1" dirty="0">
                <a:solidFill>
                  <a:srgbClr val="FF0000"/>
                </a:solidFill>
              </a:rPr>
              <a:t>PARÁGRAFO SEGUNDO: </a:t>
            </a:r>
            <a:r>
              <a:rPr lang="es-CO" sz="1300" dirty="0">
                <a:solidFill>
                  <a:srgbClr val="FF0000"/>
                </a:solidFill>
              </a:rPr>
              <a:t>En todos los casos el plazo máximo para obtener el visto bueno del estudio de títulos y orden de escrituración será el mismo de la vigencia de la carta de oferta. Transcurrido este plazo sin haber recibido la totalidad de los documentos requeridos por el FNA o las subsanaciones a que haya lugar para contar con el visto bueno mencionado, el trámite de crédito quedará rechazado.</a:t>
            </a:r>
          </a:p>
        </p:txBody>
      </p:sp>
    </p:spTree>
    <p:extLst>
      <p:ext uri="{BB962C8B-B14F-4D97-AF65-F5344CB8AC3E}">
        <p14:creationId xmlns:p14="http://schemas.microsoft.com/office/powerpoint/2010/main" val="2264342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BB81E92-69D7-5E45-BBFE-D22BA08AA60F}"/>
              </a:ext>
            </a:extLst>
          </p:cNvPr>
          <p:cNvSpPr txBox="1"/>
          <p:nvPr/>
        </p:nvSpPr>
        <p:spPr>
          <a:xfrm>
            <a:off x="2346673" y="156588"/>
            <a:ext cx="8133364" cy="830997"/>
          </a:xfrm>
          <a:prstGeom prst="rect">
            <a:avLst/>
          </a:prstGeom>
          <a:noFill/>
        </p:spPr>
        <p:txBody>
          <a:bodyPr wrap="square" rtlCol="0">
            <a:spAutoFit/>
          </a:bodyPr>
          <a:lstStyle/>
          <a:p>
            <a:pPr algn="ctr">
              <a:defRPr/>
            </a:pPr>
            <a:r>
              <a:rPr lang="es-ES" sz="2400" b="1" kern="0" dirty="0">
                <a:solidFill>
                  <a:schemeClr val="accent1">
                    <a:lumMod val="75000"/>
                  </a:schemeClr>
                </a:solidFill>
                <a:latin typeface="Arial" panose="020B0604020202020204" pitchFamily="34" charset="0"/>
                <a:cs typeface="Arial" panose="020B0604020202020204" pitchFamily="34" charset="0"/>
              </a:rPr>
              <a:t>3.19	</a:t>
            </a:r>
            <a:r>
              <a:rPr lang="es-ES" sz="2400" b="1" dirty="0">
                <a:solidFill>
                  <a:schemeClr val="accent1">
                    <a:lumMod val="75000"/>
                  </a:schemeClr>
                </a:solidFill>
              </a:rPr>
              <a:t>CONTRATO DE LEASING HABITACIONAL IGUAL O SUPERIOR A VIS O “ARRIENDO SOCIAL”</a:t>
            </a:r>
            <a:endParaRPr lang="es-CO" sz="2400" b="1" dirty="0">
              <a:solidFill>
                <a:schemeClr val="accent1">
                  <a:lumMod val="75000"/>
                </a:schemeClr>
              </a:solidFill>
            </a:endParaRPr>
          </a:p>
        </p:txBody>
      </p:sp>
      <p:pic>
        <p:nvPicPr>
          <p:cNvPr id="6" name="Imagen 5">
            <a:extLst>
              <a:ext uri="{FF2B5EF4-FFF2-40B4-BE49-F238E27FC236}">
                <a16:creationId xmlns:a16="http://schemas.microsoft.com/office/drawing/2014/main" id="{DC1E67DA-C4E7-4A4B-B147-70EBFDAB22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0037" y="638903"/>
            <a:ext cx="707886" cy="707886"/>
          </a:xfrm>
          <a:prstGeom prst="rect">
            <a:avLst/>
          </a:prstGeom>
        </p:spPr>
      </p:pic>
      <p:sp>
        <p:nvSpPr>
          <p:cNvPr id="3" name="CuadroTexto 2"/>
          <p:cNvSpPr txBox="1"/>
          <p:nvPr/>
        </p:nvSpPr>
        <p:spPr>
          <a:xfrm>
            <a:off x="2433422" y="1004138"/>
            <a:ext cx="960519" cy="369332"/>
          </a:xfrm>
          <a:prstGeom prst="rect">
            <a:avLst/>
          </a:prstGeom>
          <a:noFill/>
        </p:spPr>
        <p:txBody>
          <a:bodyPr wrap="none" rtlCol="0">
            <a:spAutoFit/>
          </a:bodyPr>
          <a:lstStyle/>
          <a:p>
            <a:r>
              <a:rPr lang="es-CO" b="1" dirty="0">
                <a:latin typeface="Arial Narrow" panose="020B0606020202030204" pitchFamily="34" charset="0"/>
              </a:rPr>
              <a:t>ACTUAL</a:t>
            </a:r>
          </a:p>
        </p:txBody>
      </p:sp>
      <p:sp>
        <p:nvSpPr>
          <p:cNvPr id="7" name="CuadroTexto 6"/>
          <p:cNvSpPr txBox="1"/>
          <p:nvPr/>
        </p:nvSpPr>
        <p:spPr>
          <a:xfrm>
            <a:off x="7924704" y="1025205"/>
            <a:ext cx="1349024" cy="369332"/>
          </a:xfrm>
          <a:prstGeom prst="rect">
            <a:avLst/>
          </a:prstGeom>
          <a:noFill/>
        </p:spPr>
        <p:txBody>
          <a:bodyPr wrap="none" rtlCol="0">
            <a:spAutoFit/>
          </a:bodyPr>
          <a:lstStyle/>
          <a:p>
            <a:r>
              <a:rPr lang="es-CO" b="1" dirty="0">
                <a:latin typeface="Arial Narrow" panose="020B0606020202030204" pitchFamily="34" charset="0"/>
              </a:rPr>
              <a:t>PROPUESTA</a:t>
            </a:r>
          </a:p>
        </p:txBody>
      </p:sp>
      <p:sp>
        <p:nvSpPr>
          <p:cNvPr id="8" name="CuadroTexto 7"/>
          <p:cNvSpPr txBox="1"/>
          <p:nvPr/>
        </p:nvSpPr>
        <p:spPr>
          <a:xfrm>
            <a:off x="251669" y="1560076"/>
            <a:ext cx="5062452" cy="4493538"/>
          </a:xfrm>
          <a:prstGeom prst="rect">
            <a:avLst/>
          </a:prstGeom>
          <a:noFill/>
          <a:ln w="12700">
            <a:solidFill>
              <a:srgbClr val="F79646">
                <a:lumMod val="40000"/>
                <a:lumOff val="60000"/>
              </a:srgbClr>
            </a:solidFill>
            <a:prstDash val="sysDash"/>
          </a:ln>
        </p:spPr>
        <p:txBody>
          <a:bodyPr wrap="square" rtlCol="0">
            <a:spAutoFit/>
          </a:bodyPr>
          <a:lstStyle/>
          <a:p>
            <a:pPr algn="just"/>
            <a:r>
              <a:rPr lang="es-CO" sz="1300" b="1" dirty="0"/>
              <a:t>3.19.1.6	</a:t>
            </a:r>
            <a:r>
              <a:rPr lang="es-CO" sz="1300" dirty="0"/>
              <a:t>La carta de oferta del leasing habitacional igual o superior a VIS o "arriendo social“  tendrá una vigencia de seis (6) meses contados a partir de la fecha de la aprobación de la misma. Durante ese plazo el afiliado deberá radicar en el FNA todos los documentos señalados en la oferta de crédito. Pasados los seis (6) meses la oferta perderá validez.</a:t>
            </a:r>
          </a:p>
          <a:p>
            <a:pPr algn="just"/>
            <a:endParaRPr lang="es-CO" sz="1300" dirty="0"/>
          </a:p>
          <a:p>
            <a:pPr algn="just"/>
            <a:r>
              <a:rPr lang="es-CO" sz="1300" dirty="0"/>
              <a:t>Si los documentos son radicados dentro del plazo señalado en el inciso anterior y transcurren nueve (9) meses después de la aprobación del leasing habitacional igual o superior a VIS o "arriendo social“, sin que se haya realizado el avalúo, se efectuará un nuevo análisis de crédito para confirmar que se mantienen las condiciones financieras del (los) solicitante(s), requisito necesario para continuar con el proceso de legalización y desembolso.</a:t>
            </a:r>
          </a:p>
          <a:p>
            <a:endParaRPr lang="es-CO" sz="1300" b="1" dirty="0"/>
          </a:p>
          <a:p>
            <a:pPr algn="just"/>
            <a:r>
              <a:rPr lang="es-CO" sz="1300" b="1" dirty="0"/>
              <a:t>PARAGRAFO PRIMERO: </a:t>
            </a:r>
            <a:r>
              <a:rPr lang="es-CO" sz="1300" dirty="0"/>
              <a:t>La verificación de las condiciones financieras favorables para dar continuidad al proceso de legalización y desembolso, siempre se deberá realizar para cada uno de los trámites, de acuerdo a los tiempos máximos mencionados en la Carta de Oferta entregada al afiliado al momento de la aprobación del crédito.</a:t>
            </a:r>
          </a:p>
          <a:p>
            <a:pPr algn="just"/>
            <a:endParaRPr lang="es-CO" sz="1300" b="1" dirty="0"/>
          </a:p>
          <a:p>
            <a:pPr algn="just"/>
            <a:r>
              <a:rPr lang="es-CO" sz="1300" b="1" dirty="0"/>
              <a:t>PARAGAFO SEGUNDO: </a:t>
            </a:r>
            <a:r>
              <a:rPr lang="es-CO" sz="1300" dirty="0"/>
              <a:t>El afiliado podrá solicitar el  giro de sus Cesantías con la destinación enunciada en el presente numeral.</a:t>
            </a:r>
          </a:p>
        </p:txBody>
      </p:sp>
      <p:sp>
        <p:nvSpPr>
          <p:cNvPr id="9" name="CuadroTexto 8">
            <a:extLst>
              <a:ext uri="{FF2B5EF4-FFF2-40B4-BE49-F238E27FC236}">
                <a16:creationId xmlns:a16="http://schemas.microsoft.com/office/drawing/2014/main" id="{9F222C4B-4B10-4B08-9493-BEB147BBDF5E}"/>
              </a:ext>
            </a:extLst>
          </p:cNvPr>
          <p:cNvSpPr txBox="1"/>
          <p:nvPr/>
        </p:nvSpPr>
        <p:spPr>
          <a:xfrm>
            <a:off x="5406888" y="1542038"/>
            <a:ext cx="6384656" cy="4693593"/>
          </a:xfrm>
          <a:prstGeom prst="rect">
            <a:avLst/>
          </a:prstGeom>
          <a:noFill/>
          <a:ln w="12700">
            <a:solidFill>
              <a:srgbClr val="F79646">
                <a:lumMod val="40000"/>
                <a:lumOff val="60000"/>
              </a:srgbClr>
            </a:solidFill>
            <a:prstDash val="sysDash"/>
          </a:ln>
        </p:spPr>
        <p:txBody>
          <a:bodyPr wrap="square" rtlCol="0">
            <a:spAutoFit/>
          </a:bodyPr>
          <a:lstStyle/>
          <a:p>
            <a:pPr algn="just"/>
            <a:r>
              <a:rPr lang="es-CO" sz="1300" b="1" dirty="0"/>
              <a:t>3.19.1.6	</a:t>
            </a:r>
            <a:r>
              <a:rPr lang="es-CO" sz="1300" dirty="0"/>
              <a:t>La carta de oferta del leasing habitacional igual o superior a VIS o "arriendo social“  tendrá una vigencia de seis (6) meses contados a partir de la fecha de la aprobación de la misma. Durante ese plazo el afiliado deberá radicar en el FNA todos los documentos señalados en la oferta de crédito. Pasados los seis (6) meses la oferta perderá validez.</a:t>
            </a:r>
          </a:p>
          <a:p>
            <a:pPr algn="just"/>
            <a:endParaRPr lang="es-CO" sz="1300" dirty="0"/>
          </a:p>
          <a:p>
            <a:pPr algn="just"/>
            <a:r>
              <a:rPr lang="es-CO" sz="1300" dirty="0">
                <a:solidFill>
                  <a:srgbClr val="FF0000"/>
                </a:solidFill>
              </a:rPr>
              <a:t>En todo caso, la verificación de las condiciones financieras favorables para dar continuidad al proceso de legalización y desembolso, se validarán una vez transcurridos noventa (90) días desde la fecha de la oferta de crédito.</a:t>
            </a:r>
          </a:p>
          <a:p>
            <a:pPr algn="just"/>
            <a:endParaRPr lang="es-CO" sz="1300" dirty="0">
              <a:solidFill>
                <a:srgbClr val="FF0000"/>
              </a:solidFill>
            </a:endParaRPr>
          </a:p>
          <a:p>
            <a:pPr algn="just"/>
            <a:r>
              <a:rPr lang="es-CO" sz="1300" b="1" dirty="0">
                <a:solidFill>
                  <a:srgbClr val="FF0000"/>
                </a:solidFill>
              </a:rPr>
              <a:t>PARÁGRAFO PRIMERO: </a:t>
            </a:r>
            <a:r>
              <a:rPr lang="es-CO" sz="1300" dirty="0">
                <a:solidFill>
                  <a:srgbClr val="FF0000"/>
                </a:solidFill>
              </a:rPr>
              <a:t>Para los casos aprobados en vigencias anteriores, se llevará a cabo análisis de capacidad de pago cada noventa (90) días calendario desde la fecha de oferta del crédito, y las veces que se requiera con la misma periodicidad, hasta que el afiliado cumpla con la totalidad de los requisitos en las distintas etapas de legalización previo a obtener el estudio de títulos favorable con autorización de escrituración.</a:t>
            </a:r>
          </a:p>
          <a:p>
            <a:pPr algn="just"/>
            <a:endParaRPr lang="es-CO" sz="1300" dirty="0">
              <a:solidFill>
                <a:srgbClr val="FF0000"/>
              </a:solidFill>
            </a:endParaRPr>
          </a:p>
          <a:p>
            <a:pPr algn="just"/>
            <a:r>
              <a:rPr lang="es-CO" sz="1300" b="1" dirty="0">
                <a:solidFill>
                  <a:srgbClr val="FF0000"/>
                </a:solidFill>
              </a:rPr>
              <a:t>PARÁGRAFO SEGUNDO: </a:t>
            </a:r>
            <a:r>
              <a:rPr lang="es-CO" sz="1300" dirty="0">
                <a:solidFill>
                  <a:srgbClr val="FF0000"/>
                </a:solidFill>
              </a:rPr>
              <a:t>En todos los casos el plazo máximo para obtener el visto bueno del estudio de títulos y orden de escrituración será el mismo de la vigencia de la carta de oferta. Transcurrido este plazo sin haber recibido la totalidad de los documentos requeridos por el FNA o las subsanaciones a que haya lugar para contar con el visto bueno mencionado, el trámite de crédito quedará rechazado.</a:t>
            </a:r>
          </a:p>
          <a:p>
            <a:endParaRPr lang="es-CO" sz="1300" b="1" dirty="0"/>
          </a:p>
          <a:p>
            <a:pPr algn="just"/>
            <a:r>
              <a:rPr lang="es-CO" sz="1300" b="1" dirty="0"/>
              <a:t>PARAGAFO </a:t>
            </a:r>
            <a:r>
              <a:rPr lang="es-CO" sz="1300" b="1" dirty="0">
                <a:solidFill>
                  <a:srgbClr val="FF0000"/>
                </a:solidFill>
              </a:rPr>
              <a:t>TERCERO</a:t>
            </a:r>
            <a:r>
              <a:rPr lang="es-CO" sz="1300" b="1" dirty="0"/>
              <a:t>: </a:t>
            </a:r>
            <a:r>
              <a:rPr lang="es-CO" sz="1300" dirty="0"/>
              <a:t>El afiliado podrá solicitar el  giro de sus Cesantías con la destinación </a:t>
            </a:r>
            <a:r>
              <a:rPr lang="es-CO" sz="1300" dirty="0">
                <a:solidFill>
                  <a:srgbClr val="FF0000"/>
                </a:solidFill>
              </a:rPr>
              <a:t>para vivienda</a:t>
            </a:r>
            <a:r>
              <a:rPr lang="es-CO" sz="1300" dirty="0"/>
              <a:t> enunciada en el presente numeral.</a:t>
            </a:r>
          </a:p>
        </p:txBody>
      </p:sp>
    </p:spTree>
    <p:extLst>
      <p:ext uri="{BB962C8B-B14F-4D97-AF65-F5344CB8AC3E}">
        <p14:creationId xmlns:p14="http://schemas.microsoft.com/office/powerpoint/2010/main" val="2726127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216149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17F41592CF23F44BA192D40B3C01440" ma:contentTypeVersion="0" ma:contentTypeDescription="Crear nuevo documento." ma:contentTypeScope="" ma:versionID="8a674393fb0d92f2301060e219d4cf09">
  <xsd:schema xmlns:xsd="http://www.w3.org/2001/XMLSchema" xmlns:xs="http://www.w3.org/2001/XMLSchema" xmlns:p="http://schemas.microsoft.com/office/2006/metadata/properties" targetNamespace="http://schemas.microsoft.com/office/2006/metadata/properties" ma:root="true" ma:fieldsID="3f6edc329ff236629c56e3b879b320d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5675494-F811-4B8E-9A55-75DB2C2DD0A3}"/>
</file>

<file path=customXml/itemProps2.xml><?xml version="1.0" encoding="utf-8"?>
<ds:datastoreItem xmlns:ds="http://schemas.openxmlformats.org/officeDocument/2006/customXml" ds:itemID="{650A665D-946F-47C1-AA2C-53306D86F66B}"/>
</file>

<file path=customXml/itemProps3.xml><?xml version="1.0" encoding="utf-8"?>
<ds:datastoreItem xmlns:ds="http://schemas.openxmlformats.org/officeDocument/2006/customXml" ds:itemID="{EEC1641A-4C41-4DA4-9EE5-486D8EC35AC3}"/>
</file>

<file path=docProps/app.xml><?xml version="1.0" encoding="utf-8"?>
<Properties xmlns="http://schemas.openxmlformats.org/officeDocument/2006/extended-properties" xmlns:vt="http://schemas.openxmlformats.org/officeDocument/2006/docPropsVTypes">
  <TotalTime>3679</TotalTime>
  <Words>457</Words>
  <Application>Microsoft Office PowerPoint</Application>
  <PresentationFormat>Panorámica</PresentationFormat>
  <Paragraphs>42</Paragraphs>
  <Slides>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vt:i4>
      </vt:variant>
    </vt:vector>
  </HeadingPairs>
  <TitlesOfParts>
    <vt:vector size="9" baseType="lpstr">
      <vt:lpstr>Arial</vt:lpstr>
      <vt:lpstr>Arial Narrow</vt:lpstr>
      <vt:lpstr>Calibri</vt:lpstr>
      <vt:lpstr>Calibri Light</vt:lpstr>
      <vt:lpstr>Tema de Office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Robinson Jose Lindo Gomez</dc:creator>
  <cp:lastModifiedBy>gonzalo sanabria</cp:lastModifiedBy>
  <cp:revision>291</cp:revision>
  <cp:lastPrinted>2019-03-22T14:14:40Z</cp:lastPrinted>
  <dcterms:created xsi:type="dcterms:W3CDTF">2019-01-29T20:09:58Z</dcterms:created>
  <dcterms:modified xsi:type="dcterms:W3CDTF">2020-04-16T20:48:29Z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0x010100217F41592CF23F44BA192D40B3C01440</vt:lpwstr>
  </property>
</Properties>
</file>