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7.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xml" ContentType="application/vnd.openxmlformats-officedocument.drawingml.diagramData+xml"/>
  <Override PartName="/ppt/diagrams/data14.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8.xml" ContentType="application/vnd.openxmlformats-officedocument.drawingml.diagramLayout+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6.xml" ContentType="application/vnd.ms-office.drawingml.diagramDrawing+xml"/>
  <Override PartName="/ppt/diagrams/colors6.xml" ContentType="application/vnd.openxmlformats-officedocument.drawingml.diagramColors+xml"/>
  <Override PartName="/ppt/diagrams/colors8.xml" ContentType="application/vnd.openxmlformats-officedocument.drawingml.diagramColors+xml"/>
  <Override PartName="/ppt/diagrams/drawing8.xml" ContentType="application/vnd.ms-office.drawingml.diagramDrawing+xml"/>
  <Override PartName="/ppt/diagrams/quickStyle7.xml" ContentType="application/vnd.openxmlformats-officedocument.drawingml.diagramStyl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colors7.xml" ContentType="application/vnd.openxmlformats-officedocument.drawingml.diagramColors+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3.xml" ContentType="application/vnd.openxmlformats-officedocument.drawingml.diagramLayout+xml"/>
  <Override PartName="/ppt/diagrams/drawing7.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7.xml" ContentType="application/vnd.openxmlformats-officedocument.drawingml.diagramLayout+xml"/>
  <Override PartName="/ppt/diagrams/layout12.xml" ContentType="application/vnd.openxmlformats-officedocument.drawingml.diagramLayout+xml"/>
  <Override PartName="/ppt/diagrams/quickStyle12.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diagrams/drawing14.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sldIdLst>
    <p:sldId id="264" r:id="rId3"/>
    <p:sldId id="273" r:id="rId4"/>
    <p:sldId id="274" r:id="rId5"/>
    <p:sldId id="275" r:id="rId6"/>
    <p:sldId id="276" r:id="rId7"/>
    <p:sldId id="279" r:id="rId8"/>
    <p:sldId id="278" r:id="rId9"/>
    <p:sldId id="282" r:id="rId10"/>
    <p:sldId id="284" r:id="rId11"/>
    <p:sldId id="285" r:id="rId12"/>
    <p:sldId id="286" r:id="rId13"/>
    <p:sldId id="291" r:id="rId14"/>
    <p:sldId id="288" r:id="rId15"/>
    <p:sldId id="289" r:id="rId16"/>
    <p:sldId id="290" r:id="rId17"/>
    <p:sldId id="292" r:id="rId18"/>
    <p:sldId id="293" r:id="rId19"/>
    <p:sldId id="294" r:id="rId20"/>
    <p:sldId id="295" r:id="rId21"/>
    <p:sldId id="296"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03F42-06C2-4A65-8FB1-19E43FF22FF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2F962C54-B63B-46F0-9F6A-9A5BCC4EC40C}">
      <dgm:prSet phldrT="[Texto]" custT="1"/>
      <dgm:spPr/>
      <dgm:t>
        <a:bodyPr/>
        <a:lstStyle/>
        <a:p>
          <a:r>
            <a:rPr lang="es-CO" sz="2400" b="0" i="0" u="none" strike="noStrike" dirty="0">
              <a:solidFill>
                <a:schemeClr val="bg1"/>
              </a:solidFill>
              <a:effectLst/>
              <a:latin typeface="+mn-lt"/>
            </a:rPr>
            <a:t>Con mucho gusto, &lt;nombre&gt;, pero debo concretar la cita con él/ella para…</a:t>
          </a:r>
          <a:endParaRPr lang="es-CO" sz="2400" dirty="0">
            <a:solidFill>
              <a:schemeClr val="bg1"/>
            </a:solidFill>
            <a:latin typeface="+mn-lt"/>
          </a:endParaRPr>
        </a:p>
      </dgm:t>
    </dgm:pt>
    <dgm:pt modelId="{53EA0137-3236-44D7-9A40-BBF955A38D79}" type="parTrans" cxnId="{FE669685-F0AE-4C71-92A7-2B2B3756ED9E}">
      <dgm:prSet/>
      <dgm:spPr/>
      <dgm:t>
        <a:bodyPr/>
        <a:lstStyle/>
        <a:p>
          <a:endParaRPr lang="es-CO"/>
        </a:p>
      </dgm:t>
    </dgm:pt>
    <dgm:pt modelId="{D9E197FB-4BC0-46FB-B260-22805848B05B}" type="sibTrans" cxnId="{FE669685-F0AE-4C71-92A7-2B2B3756ED9E}">
      <dgm:prSet/>
      <dgm:spPr/>
      <dgm:t>
        <a:bodyPr/>
        <a:lstStyle/>
        <a:p>
          <a:endParaRPr lang="es-CO"/>
        </a:p>
      </dgm:t>
    </dgm:pt>
    <dgm:pt modelId="{9D2ACE66-7C7B-4551-B034-15C6245155BC}">
      <dgm:prSet phldrT="[Texto]" custT="1"/>
      <dgm:spPr/>
      <dgm:t>
        <a:bodyPr/>
        <a:lstStyle/>
        <a:p>
          <a:r>
            <a:rPr lang="es-CO" sz="2400" b="0" i="0" u="none" strike="noStrike" dirty="0">
              <a:solidFill>
                <a:schemeClr val="bg1"/>
              </a:solidFill>
              <a:effectLst/>
              <a:latin typeface="+mn-lt"/>
            </a:rPr>
            <a:t>Con mucho gusto, &lt;nombre&gt;. ¿Cuándo lo puedo volver a llamar?</a:t>
          </a:r>
          <a:endParaRPr lang="es-CO" sz="2400" dirty="0">
            <a:solidFill>
              <a:schemeClr val="bg1"/>
            </a:solidFill>
            <a:latin typeface="+mn-lt"/>
          </a:endParaRPr>
        </a:p>
      </dgm:t>
    </dgm:pt>
    <dgm:pt modelId="{FEAC5734-263B-4D31-B407-72CC5E2F5CAB}" type="parTrans" cxnId="{C60F8751-2EE5-4196-AEFF-D41A0EEABE55}">
      <dgm:prSet/>
      <dgm:spPr/>
      <dgm:t>
        <a:bodyPr/>
        <a:lstStyle/>
        <a:p>
          <a:endParaRPr lang="es-CO"/>
        </a:p>
      </dgm:t>
    </dgm:pt>
    <dgm:pt modelId="{60642D00-7CCF-483A-826D-9F849E4482F4}" type="sibTrans" cxnId="{C60F8751-2EE5-4196-AEFF-D41A0EEABE55}">
      <dgm:prSet/>
      <dgm:spPr/>
      <dgm:t>
        <a:bodyPr/>
        <a:lstStyle/>
        <a:p>
          <a:endParaRPr lang="es-CO"/>
        </a:p>
      </dgm:t>
    </dgm:pt>
    <dgm:pt modelId="{46F4EAE8-2763-4F8C-8AE1-28360EE54029}">
      <dgm:prSet phldrT="[Texto]" custT="1"/>
      <dgm:spPr/>
      <dgm:t>
        <a:bodyPr/>
        <a:lstStyle/>
        <a:p>
          <a:r>
            <a:rPr lang="es-CO" sz="2400" b="0" i="0" u="none" strike="noStrike" dirty="0">
              <a:solidFill>
                <a:schemeClr val="bg1"/>
              </a:solidFill>
              <a:effectLst/>
              <a:latin typeface="+mn-lt"/>
            </a:rPr>
            <a:t>Perfecto, Yo lo vuelvo a llamar me recuerda el correo electrónico y nombre completo por favor…</a:t>
          </a:r>
          <a:endParaRPr lang="es-CO" sz="2400" dirty="0">
            <a:solidFill>
              <a:schemeClr val="bg1"/>
            </a:solidFill>
            <a:latin typeface="+mn-lt"/>
          </a:endParaRPr>
        </a:p>
      </dgm:t>
    </dgm:pt>
    <dgm:pt modelId="{7346F530-6C95-460B-8BBA-270BE0A4F654}" type="parTrans" cxnId="{81389156-BD2B-401B-A98E-F18E5344396B}">
      <dgm:prSet/>
      <dgm:spPr/>
      <dgm:t>
        <a:bodyPr/>
        <a:lstStyle/>
        <a:p>
          <a:endParaRPr lang="es-CO"/>
        </a:p>
      </dgm:t>
    </dgm:pt>
    <dgm:pt modelId="{F58AC383-EF02-4C78-9AE1-6604B9CB6372}" type="sibTrans" cxnId="{81389156-BD2B-401B-A98E-F18E5344396B}">
      <dgm:prSet/>
      <dgm:spPr/>
      <dgm:t>
        <a:bodyPr/>
        <a:lstStyle/>
        <a:p>
          <a:endParaRPr lang="es-CO"/>
        </a:p>
      </dgm:t>
    </dgm:pt>
    <dgm:pt modelId="{E0B44B6D-850B-492A-99F3-67662AAA85E1}" type="pres">
      <dgm:prSet presAssocID="{F1A03F42-06C2-4A65-8FB1-19E43FF22FF8}" presName="Name0" presStyleCnt="0">
        <dgm:presLayoutVars>
          <dgm:chMax val="7"/>
          <dgm:chPref val="7"/>
          <dgm:dir/>
        </dgm:presLayoutVars>
      </dgm:prSet>
      <dgm:spPr/>
    </dgm:pt>
    <dgm:pt modelId="{83C0D9E2-E9F4-4315-A990-6CB3491722CB}" type="pres">
      <dgm:prSet presAssocID="{F1A03F42-06C2-4A65-8FB1-19E43FF22FF8}" presName="Name1" presStyleCnt="0"/>
      <dgm:spPr/>
    </dgm:pt>
    <dgm:pt modelId="{83388EE3-3DB6-4E36-9B15-D199904C4E58}" type="pres">
      <dgm:prSet presAssocID="{F1A03F42-06C2-4A65-8FB1-19E43FF22FF8}" presName="cycle" presStyleCnt="0"/>
      <dgm:spPr/>
    </dgm:pt>
    <dgm:pt modelId="{1668D106-BD80-423E-8445-7CDF8B2A92C5}" type="pres">
      <dgm:prSet presAssocID="{F1A03F42-06C2-4A65-8FB1-19E43FF22FF8}" presName="srcNode" presStyleLbl="node1" presStyleIdx="0" presStyleCnt="3"/>
      <dgm:spPr/>
    </dgm:pt>
    <dgm:pt modelId="{91FA056D-BDA6-40BF-8FCC-74D90498AE54}" type="pres">
      <dgm:prSet presAssocID="{F1A03F42-06C2-4A65-8FB1-19E43FF22FF8}" presName="conn" presStyleLbl="parChTrans1D2" presStyleIdx="0" presStyleCnt="1"/>
      <dgm:spPr/>
    </dgm:pt>
    <dgm:pt modelId="{77D04E55-6985-4CE0-ABC6-1D993DCA7E3F}" type="pres">
      <dgm:prSet presAssocID="{F1A03F42-06C2-4A65-8FB1-19E43FF22FF8}" presName="extraNode" presStyleLbl="node1" presStyleIdx="0" presStyleCnt="3"/>
      <dgm:spPr/>
    </dgm:pt>
    <dgm:pt modelId="{5554E939-D0A8-4BEF-924B-B8D14863271F}" type="pres">
      <dgm:prSet presAssocID="{F1A03F42-06C2-4A65-8FB1-19E43FF22FF8}" presName="dstNode" presStyleLbl="node1" presStyleIdx="0" presStyleCnt="3"/>
      <dgm:spPr/>
    </dgm:pt>
    <dgm:pt modelId="{B311A580-E65F-49A7-A16F-7FEACE273A01}" type="pres">
      <dgm:prSet presAssocID="{2F962C54-B63B-46F0-9F6A-9A5BCC4EC40C}" presName="text_1" presStyleLbl="node1" presStyleIdx="0" presStyleCnt="3" custScaleX="92889" custScaleY="112641" custLinFactNeighborY="-5760">
        <dgm:presLayoutVars>
          <dgm:bulletEnabled val="1"/>
        </dgm:presLayoutVars>
      </dgm:prSet>
      <dgm:spPr/>
    </dgm:pt>
    <dgm:pt modelId="{B11F817D-C35E-4F82-8810-796E0C943FB2}" type="pres">
      <dgm:prSet presAssocID="{2F962C54-B63B-46F0-9F6A-9A5BCC4EC40C}" presName="accent_1" presStyleCnt="0"/>
      <dgm:spPr/>
    </dgm:pt>
    <dgm:pt modelId="{21A96CDD-4599-4BD1-892D-43FD5DB374A5}" type="pres">
      <dgm:prSet presAssocID="{2F962C54-B63B-46F0-9F6A-9A5BCC4EC40C}" presName="accentRepeatNode" presStyleLbl="solidFgAcc1" presStyleIdx="0" presStyleCnt="3" custScaleX="126943" custScaleY="122588" custLinFactNeighborY="-7846"/>
      <dgm:spPr/>
    </dgm:pt>
    <dgm:pt modelId="{854E646B-BC37-4E52-9477-99BE9360AE28}" type="pres">
      <dgm:prSet presAssocID="{9D2ACE66-7C7B-4551-B034-15C6245155BC}" presName="text_2" presStyleLbl="node1" presStyleIdx="1" presStyleCnt="3" custScaleX="92123" custScaleY="120177" custLinFactNeighborY="5760">
        <dgm:presLayoutVars>
          <dgm:bulletEnabled val="1"/>
        </dgm:presLayoutVars>
      </dgm:prSet>
      <dgm:spPr/>
    </dgm:pt>
    <dgm:pt modelId="{90A97791-6FCC-42B1-9A36-7982E95957E3}" type="pres">
      <dgm:prSet presAssocID="{9D2ACE66-7C7B-4551-B034-15C6245155BC}" presName="accent_2" presStyleCnt="0"/>
      <dgm:spPr/>
    </dgm:pt>
    <dgm:pt modelId="{328AFA82-2C7E-4764-85C9-1F778054FA6F}" type="pres">
      <dgm:prSet presAssocID="{9D2ACE66-7C7B-4551-B034-15C6245155BC}" presName="accentRepeatNode" presStyleLbl="solidFgAcc1" presStyleIdx="1" presStyleCnt="3" custScaleX="130436" custScaleY="125131"/>
      <dgm:spPr/>
    </dgm:pt>
    <dgm:pt modelId="{04C216E0-C5BB-489F-8967-1620E1A5E07A}" type="pres">
      <dgm:prSet presAssocID="{46F4EAE8-2763-4F8C-8AE1-28360EE54029}" presName="text_3" presStyleLbl="node1" presStyleIdx="2" presStyleCnt="3" custScaleX="95183" custScaleY="113087" custLinFactNeighborY="17280">
        <dgm:presLayoutVars>
          <dgm:bulletEnabled val="1"/>
        </dgm:presLayoutVars>
      </dgm:prSet>
      <dgm:spPr/>
    </dgm:pt>
    <dgm:pt modelId="{AC2C8D3D-A99E-40DD-A3CB-7A9517359F76}" type="pres">
      <dgm:prSet presAssocID="{46F4EAE8-2763-4F8C-8AE1-28360EE54029}" presName="accent_3" presStyleCnt="0"/>
      <dgm:spPr/>
    </dgm:pt>
    <dgm:pt modelId="{C1A8B881-0C00-415B-AD8F-827A2DE6E655}" type="pres">
      <dgm:prSet presAssocID="{46F4EAE8-2763-4F8C-8AE1-28360EE54029}" presName="accentRepeatNode" presStyleLbl="solidFgAcc1" presStyleIdx="2" presStyleCnt="3" custScaleX="121086" custScaleY="115443" custLinFactNeighborY="11520"/>
      <dgm:spPr/>
    </dgm:pt>
  </dgm:ptLst>
  <dgm:cxnLst>
    <dgm:cxn modelId="{C60F8751-2EE5-4196-AEFF-D41A0EEABE55}" srcId="{F1A03F42-06C2-4A65-8FB1-19E43FF22FF8}" destId="{9D2ACE66-7C7B-4551-B034-15C6245155BC}" srcOrd="1" destOrd="0" parTransId="{FEAC5734-263B-4D31-B407-72CC5E2F5CAB}" sibTransId="{60642D00-7CCF-483A-826D-9F849E4482F4}"/>
    <dgm:cxn modelId="{EB54C774-5E29-4B2F-B580-172DCCF0A19F}" type="presOf" srcId="{9D2ACE66-7C7B-4551-B034-15C6245155BC}" destId="{854E646B-BC37-4E52-9477-99BE9360AE28}" srcOrd="0" destOrd="0" presId="urn:microsoft.com/office/officeart/2008/layout/VerticalCurvedList"/>
    <dgm:cxn modelId="{81389156-BD2B-401B-A98E-F18E5344396B}" srcId="{F1A03F42-06C2-4A65-8FB1-19E43FF22FF8}" destId="{46F4EAE8-2763-4F8C-8AE1-28360EE54029}" srcOrd="2" destOrd="0" parTransId="{7346F530-6C95-460B-8BBA-270BE0A4F654}" sibTransId="{F58AC383-EF02-4C78-9AE1-6604B9CB6372}"/>
    <dgm:cxn modelId="{FE669685-F0AE-4C71-92A7-2B2B3756ED9E}" srcId="{F1A03F42-06C2-4A65-8FB1-19E43FF22FF8}" destId="{2F962C54-B63B-46F0-9F6A-9A5BCC4EC40C}" srcOrd="0" destOrd="0" parTransId="{53EA0137-3236-44D7-9A40-BBF955A38D79}" sibTransId="{D9E197FB-4BC0-46FB-B260-22805848B05B}"/>
    <dgm:cxn modelId="{93EECF9D-8739-444B-85EC-D5CA5995FD62}" type="presOf" srcId="{F1A03F42-06C2-4A65-8FB1-19E43FF22FF8}" destId="{E0B44B6D-850B-492A-99F3-67662AAA85E1}" srcOrd="0" destOrd="0" presId="urn:microsoft.com/office/officeart/2008/layout/VerticalCurvedList"/>
    <dgm:cxn modelId="{46669FAE-4276-4E21-AFC2-3DD9AA2FF0E2}" type="presOf" srcId="{46F4EAE8-2763-4F8C-8AE1-28360EE54029}" destId="{04C216E0-C5BB-489F-8967-1620E1A5E07A}" srcOrd="0" destOrd="0" presId="urn:microsoft.com/office/officeart/2008/layout/VerticalCurvedList"/>
    <dgm:cxn modelId="{F7AEF7B0-84AB-4CC9-9E9B-01F7C48270B2}" type="presOf" srcId="{2F962C54-B63B-46F0-9F6A-9A5BCC4EC40C}" destId="{B311A580-E65F-49A7-A16F-7FEACE273A01}" srcOrd="0" destOrd="0" presId="urn:microsoft.com/office/officeart/2008/layout/VerticalCurvedList"/>
    <dgm:cxn modelId="{194118D2-B25A-4A61-A2B3-93E734B5F037}" type="presOf" srcId="{D9E197FB-4BC0-46FB-B260-22805848B05B}" destId="{91FA056D-BDA6-40BF-8FCC-74D90498AE54}" srcOrd="0" destOrd="0" presId="urn:microsoft.com/office/officeart/2008/layout/VerticalCurvedList"/>
    <dgm:cxn modelId="{E86C4B70-6DF1-402D-AD1B-232537648915}" type="presParOf" srcId="{E0B44B6D-850B-492A-99F3-67662AAA85E1}" destId="{83C0D9E2-E9F4-4315-A990-6CB3491722CB}" srcOrd="0" destOrd="0" presId="urn:microsoft.com/office/officeart/2008/layout/VerticalCurvedList"/>
    <dgm:cxn modelId="{D5E5A84A-28AD-4735-B29B-AD1360340B4A}" type="presParOf" srcId="{83C0D9E2-E9F4-4315-A990-6CB3491722CB}" destId="{83388EE3-3DB6-4E36-9B15-D199904C4E58}" srcOrd="0" destOrd="0" presId="urn:microsoft.com/office/officeart/2008/layout/VerticalCurvedList"/>
    <dgm:cxn modelId="{080A4C8C-CB23-4307-AFDD-EDDAB49E8025}" type="presParOf" srcId="{83388EE3-3DB6-4E36-9B15-D199904C4E58}" destId="{1668D106-BD80-423E-8445-7CDF8B2A92C5}" srcOrd="0" destOrd="0" presId="urn:microsoft.com/office/officeart/2008/layout/VerticalCurvedList"/>
    <dgm:cxn modelId="{7C8E1169-D969-4853-A0B7-A11690ACD046}" type="presParOf" srcId="{83388EE3-3DB6-4E36-9B15-D199904C4E58}" destId="{91FA056D-BDA6-40BF-8FCC-74D90498AE54}" srcOrd="1" destOrd="0" presId="urn:microsoft.com/office/officeart/2008/layout/VerticalCurvedList"/>
    <dgm:cxn modelId="{0B3F6088-CDC4-4267-ADEB-E760900E98E8}" type="presParOf" srcId="{83388EE3-3DB6-4E36-9B15-D199904C4E58}" destId="{77D04E55-6985-4CE0-ABC6-1D993DCA7E3F}" srcOrd="2" destOrd="0" presId="urn:microsoft.com/office/officeart/2008/layout/VerticalCurvedList"/>
    <dgm:cxn modelId="{683BC1A8-EC20-4403-B573-4D29E1E2414C}" type="presParOf" srcId="{83388EE3-3DB6-4E36-9B15-D199904C4E58}" destId="{5554E939-D0A8-4BEF-924B-B8D14863271F}" srcOrd="3" destOrd="0" presId="urn:microsoft.com/office/officeart/2008/layout/VerticalCurvedList"/>
    <dgm:cxn modelId="{1CF562E2-A0AA-42B2-B271-FCE09901A864}" type="presParOf" srcId="{83C0D9E2-E9F4-4315-A990-6CB3491722CB}" destId="{B311A580-E65F-49A7-A16F-7FEACE273A01}" srcOrd="1" destOrd="0" presId="urn:microsoft.com/office/officeart/2008/layout/VerticalCurvedList"/>
    <dgm:cxn modelId="{77080079-165B-4B84-9753-EDD24B51C14D}" type="presParOf" srcId="{83C0D9E2-E9F4-4315-A990-6CB3491722CB}" destId="{B11F817D-C35E-4F82-8810-796E0C943FB2}" srcOrd="2" destOrd="0" presId="urn:microsoft.com/office/officeart/2008/layout/VerticalCurvedList"/>
    <dgm:cxn modelId="{7782F58B-B1CC-4999-9F22-A2CECEAC47E7}" type="presParOf" srcId="{B11F817D-C35E-4F82-8810-796E0C943FB2}" destId="{21A96CDD-4599-4BD1-892D-43FD5DB374A5}" srcOrd="0" destOrd="0" presId="urn:microsoft.com/office/officeart/2008/layout/VerticalCurvedList"/>
    <dgm:cxn modelId="{4973CE9A-9E99-4BBB-B73B-9FB4BCE10ECE}" type="presParOf" srcId="{83C0D9E2-E9F4-4315-A990-6CB3491722CB}" destId="{854E646B-BC37-4E52-9477-99BE9360AE28}" srcOrd="3" destOrd="0" presId="urn:microsoft.com/office/officeart/2008/layout/VerticalCurvedList"/>
    <dgm:cxn modelId="{FBBB12F3-75B3-4278-BDE3-F51B0D2D6B43}" type="presParOf" srcId="{83C0D9E2-E9F4-4315-A990-6CB3491722CB}" destId="{90A97791-6FCC-42B1-9A36-7982E95957E3}" srcOrd="4" destOrd="0" presId="urn:microsoft.com/office/officeart/2008/layout/VerticalCurvedList"/>
    <dgm:cxn modelId="{4B484B9D-0A38-468E-BED4-B41F78288CAD}" type="presParOf" srcId="{90A97791-6FCC-42B1-9A36-7982E95957E3}" destId="{328AFA82-2C7E-4764-85C9-1F778054FA6F}" srcOrd="0" destOrd="0" presId="urn:microsoft.com/office/officeart/2008/layout/VerticalCurvedList"/>
    <dgm:cxn modelId="{D808610B-54CE-4C83-A88F-2545796E60C8}" type="presParOf" srcId="{83C0D9E2-E9F4-4315-A990-6CB3491722CB}" destId="{04C216E0-C5BB-489F-8967-1620E1A5E07A}" srcOrd="5" destOrd="0" presId="urn:microsoft.com/office/officeart/2008/layout/VerticalCurvedList"/>
    <dgm:cxn modelId="{7072CFD5-1401-4BFE-8E8C-BD7A4C93937D}" type="presParOf" srcId="{83C0D9E2-E9F4-4315-A990-6CB3491722CB}" destId="{AC2C8D3D-A99E-40DD-A3CB-7A9517359F76}" srcOrd="6" destOrd="0" presId="urn:microsoft.com/office/officeart/2008/layout/VerticalCurvedList"/>
    <dgm:cxn modelId="{63C675CA-EE4F-4508-B2AE-D34D5FBE540D}" type="presParOf" srcId="{AC2C8D3D-A99E-40DD-A3CB-7A9517359F76}" destId="{C1A8B881-0C00-415B-AD8F-827A2DE6E6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SONDEO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SONDEO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6FC89C-FB08-445F-9E22-F575AFF08EC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CO"/>
        </a:p>
      </dgm:t>
    </dgm:pt>
    <dgm:pt modelId="{FB78A66A-79DA-40AB-9045-7A0BA6DDE6FF}">
      <dgm:prSet phldrT="[Texto]"/>
      <dgm:spPr/>
      <dgm:t>
        <a:bodyPr/>
        <a:lstStyle/>
        <a:p>
          <a:r>
            <a:rPr lang="es-CO" dirty="0">
              <a:latin typeface="+mn-lt"/>
              <a:ea typeface="Times New Roman" panose="02020603050405020304" pitchFamily="18" charset="0"/>
            </a:rPr>
            <a:t>El potencial de la empresa: </a:t>
          </a:r>
          <a:r>
            <a:rPr lang="es-CO" dirty="0">
              <a:effectLst/>
              <a:latin typeface="+mn-lt"/>
              <a:ea typeface="Times New Roman" panose="02020603050405020304" pitchFamily="18" charset="0"/>
            </a:rPr>
            <a:t>Cesantías, </a:t>
          </a:r>
          <a:r>
            <a:rPr lang="es-CO" dirty="0">
              <a:latin typeface="+mn-lt"/>
              <a:ea typeface="Times New Roman" panose="02020603050405020304" pitchFamily="18" charset="0"/>
            </a:rPr>
            <a:t>Crédito, </a:t>
          </a:r>
          <a:r>
            <a:rPr lang="es-CO" dirty="0" err="1">
              <a:effectLst/>
              <a:latin typeface="+mn-lt"/>
              <a:ea typeface="Times New Roman" panose="02020603050405020304" pitchFamily="18" charset="0"/>
            </a:rPr>
            <a:t>Avc</a:t>
          </a:r>
          <a:r>
            <a:rPr lang="es-CO" dirty="0">
              <a:effectLst/>
              <a:latin typeface="+mn-lt"/>
              <a:ea typeface="Times New Roman" panose="02020603050405020304" pitchFamily="18" charset="0"/>
            </a:rPr>
            <a:t> y demás productos.</a:t>
          </a:r>
          <a:endParaRPr lang="es-CO" dirty="0">
            <a:latin typeface="+mn-lt"/>
          </a:endParaRPr>
        </a:p>
      </dgm:t>
    </dgm:pt>
    <dgm:pt modelId="{86AE1F92-8D12-4377-AFD6-6EE6CF5B90F7}" type="parTrans" cxnId="{E96AA5E6-3FA2-4B7B-BE4E-2810EF7AF37E}">
      <dgm:prSet/>
      <dgm:spPr/>
      <dgm:t>
        <a:bodyPr/>
        <a:lstStyle/>
        <a:p>
          <a:endParaRPr lang="es-CO"/>
        </a:p>
      </dgm:t>
    </dgm:pt>
    <dgm:pt modelId="{ECC1CE46-3C2B-4B64-A3CA-AFCE5F7C19FB}" type="sibTrans" cxnId="{E96AA5E6-3FA2-4B7B-BE4E-2810EF7AF37E}">
      <dgm:prSet/>
      <dgm:spPr/>
      <dgm:t>
        <a:bodyPr/>
        <a:lstStyle/>
        <a:p>
          <a:endParaRPr lang="es-CO"/>
        </a:p>
      </dgm:t>
    </dgm:pt>
    <dgm:pt modelId="{07167EAA-F64F-4EAB-91F2-5E8FD9320E8A}">
      <dgm:prSet phldrT="[Texto]"/>
      <dgm:spPr/>
      <dgm:t>
        <a:bodyPr/>
        <a:lstStyle/>
        <a:p>
          <a:r>
            <a:rPr lang="es-CO" dirty="0">
              <a:effectLst/>
              <a:latin typeface="+mn-lt"/>
              <a:ea typeface="Times New Roman" panose="02020603050405020304" pitchFamily="18" charset="0"/>
            </a:rPr>
            <a:t>Las necesidades que tiene y donde el FNA le puede ayudar</a:t>
          </a:r>
          <a:endParaRPr lang="es-CO" dirty="0">
            <a:latin typeface="+mn-lt"/>
          </a:endParaRPr>
        </a:p>
      </dgm:t>
    </dgm:pt>
    <dgm:pt modelId="{097949E0-D6B4-471B-82E1-925FFD459E1A}" type="parTrans" cxnId="{BCBCB866-70B7-4C52-94DC-36F6FC875EBA}">
      <dgm:prSet/>
      <dgm:spPr/>
      <dgm:t>
        <a:bodyPr/>
        <a:lstStyle/>
        <a:p>
          <a:endParaRPr lang="es-CO"/>
        </a:p>
      </dgm:t>
    </dgm:pt>
    <dgm:pt modelId="{C74C1CF2-10C7-4609-B48E-41EABCA0FFDE}" type="sibTrans" cxnId="{BCBCB866-70B7-4C52-94DC-36F6FC875EBA}">
      <dgm:prSet/>
      <dgm:spPr/>
      <dgm:t>
        <a:bodyPr/>
        <a:lstStyle/>
        <a:p>
          <a:endParaRPr lang="es-CO"/>
        </a:p>
      </dgm:t>
    </dgm:pt>
    <dgm:pt modelId="{BAB77958-ADBE-4ABC-A5CD-57257B93C3DF}">
      <dgm:prSet phldrT="[Texto]" custT="1"/>
      <dgm:spPr/>
      <dgm:t>
        <a:bodyPr/>
        <a:lstStyle/>
        <a:p>
          <a:r>
            <a:rPr lang="es-CO" sz="1700" dirty="0">
              <a:latin typeface="+mn-lt"/>
              <a:ea typeface="Times New Roman" panose="02020603050405020304" pitchFamily="18" charset="0"/>
            </a:rPr>
            <a:t>Los planes de bienestar y las actividades donde el FNA puede hacer presencia para profundizar y penetrar la empresa.</a:t>
          </a:r>
          <a:endParaRPr lang="es-CO" sz="1700" dirty="0">
            <a:latin typeface="+mn-lt"/>
          </a:endParaRPr>
        </a:p>
      </dgm:t>
    </dgm:pt>
    <dgm:pt modelId="{43C019EC-F9C7-4542-81A9-A85BE329510E}" type="parTrans" cxnId="{67FD135E-775D-43E3-9032-ABA31F514345}">
      <dgm:prSet/>
      <dgm:spPr/>
      <dgm:t>
        <a:bodyPr/>
        <a:lstStyle/>
        <a:p>
          <a:endParaRPr lang="es-CO"/>
        </a:p>
      </dgm:t>
    </dgm:pt>
    <dgm:pt modelId="{8C4FC90A-E3FE-4602-8883-B9D9BC191B25}" type="sibTrans" cxnId="{67FD135E-775D-43E3-9032-ABA31F514345}">
      <dgm:prSet/>
      <dgm:spPr/>
      <dgm:t>
        <a:bodyPr/>
        <a:lstStyle/>
        <a:p>
          <a:endParaRPr lang="es-CO"/>
        </a:p>
      </dgm:t>
    </dgm:pt>
    <dgm:pt modelId="{9BF15793-131B-4FE3-9BE9-0647EAE1A46E}">
      <dgm:prSet phldrT="[Texto]"/>
      <dgm:spPr/>
      <dgm:t>
        <a:bodyPr/>
        <a:lstStyle/>
        <a:p>
          <a:r>
            <a:rPr lang="es-CO" dirty="0">
              <a:effectLst/>
              <a:latin typeface="+mn-lt"/>
              <a:ea typeface="Times New Roman" panose="02020603050405020304" pitchFamily="18" charset="0"/>
            </a:rPr>
            <a:t>Que tanta presencia hay de los fondos competidores y como es su relación con la empresa entre otras más.</a:t>
          </a:r>
          <a:endParaRPr lang="es-CO" dirty="0">
            <a:latin typeface="+mn-lt"/>
          </a:endParaRPr>
        </a:p>
      </dgm:t>
    </dgm:pt>
    <dgm:pt modelId="{DA76383A-01F9-4F46-BD46-28FB2922EA8E}" type="parTrans" cxnId="{0D42D3E1-4E39-4E14-84E4-A960F13CD2D6}">
      <dgm:prSet/>
      <dgm:spPr/>
      <dgm:t>
        <a:bodyPr/>
        <a:lstStyle/>
        <a:p>
          <a:endParaRPr lang="es-CO"/>
        </a:p>
      </dgm:t>
    </dgm:pt>
    <dgm:pt modelId="{E2C5B97B-2142-443C-BCE6-A0B03CB14937}" type="sibTrans" cxnId="{0D42D3E1-4E39-4E14-84E4-A960F13CD2D6}">
      <dgm:prSet/>
      <dgm:spPr/>
      <dgm:t>
        <a:bodyPr/>
        <a:lstStyle/>
        <a:p>
          <a:endParaRPr lang="es-CO"/>
        </a:p>
      </dgm:t>
    </dgm:pt>
    <dgm:pt modelId="{8F1F9DBE-2DAF-41D2-B146-58A21045AB79}" type="pres">
      <dgm:prSet presAssocID="{8D6FC89C-FB08-445F-9E22-F575AFF08ECC}" presName="rootnode" presStyleCnt="0">
        <dgm:presLayoutVars>
          <dgm:chMax/>
          <dgm:chPref/>
          <dgm:dir/>
          <dgm:animLvl val="lvl"/>
        </dgm:presLayoutVars>
      </dgm:prSet>
      <dgm:spPr/>
    </dgm:pt>
    <dgm:pt modelId="{1EC29D14-2851-43CE-B5A3-3A2AB4F7F2C7}" type="pres">
      <dgm:prSet presAssocID="{FB78A66A-79DA-40AB-9045-7A0BA6DDE6FF}" presName="composite" presStyleCnt="0"/>
      <dgm:spPr/>
    </dgm:pt>
    <dgm:pt modelId="{5EDBA4C0-ADAC-4F1D-8C45-BFCDAF712634}" type="pres">
      <dgm:prSet presAssocID="{FB78A66A-79DA-40AB-9045-7A0BA6DDE6FF}" presName="LShape" presStyleLbl="alignNode1" presStyleIdx="0" presStyleCnt="7"/>
      <dgm:spPr/>
    </dgm:pt>
    <dgm:pt modelId="{ABCFA57A-20C5-444B-9C04-F2F4157C5A43}" type="pres">
      <dgm:prSet presAssocID="{FB78A66A-79DA-40AB-9045-7A0BA6DDE6FF}" presName="ParentText" presStyleLbl="revTx" presStyleIdx="0" presStyleCnt="4">
        <dgm:presLayoutVars>
          <dgm:chMax val="0"/>
          <dgm:chPref val="0"/>
          <dgm:bulletEnabled val="1"/>
        </dgm:presLayoutVars>
      </dgm:prSet>
      <dgm:spPr/>
    </dgm:pt>
    <dgm:pt modelId="{143D8E0E-BD1B-4BCA-A33B-EAA8A5AA2199}" type="pres">
      <dgm:prSet presAssocID="{FB78A66A-79DA-40AB-9045-7A0BA6DDE6FF}" presName="Triangle" presStyleLbl="alignNode1" presStyleIdx="1" presStyleCnt="7"/>
      <dgm:spPr/>
    </dgm:pt>
    <dgm:pt modelId="{F3246D98-068D-4317-ACB6-6E51751EBA2F}" type="pres">
      <dgm:prSet presAssocID="{ECC1CE46-3C2B-4B64-A3CA-AFCE5F7C19FB}" presName="sibTrans" presStyleCnt="0"/>
      <dgm:spPr/>
    </dgm:pt>
    <dgm:pt modelId="{85CD9777-4ED6-42FC-B64C-EC4585A8F9C4}" type="pres">
      <dgm:prSet presAssocID="{ECC1CE46-3C2B-4B64-A3CA-AFCE5F7C19FB}" presName="space" presStyleCnt="0"/>
      <dgm:spPr/>
    </dgm:pt>
    <dgm:pt modelId="{7B4E5690-1F59-4E62-A91E-EF803C9B062C}" type="pres">
      <dgm:prSet presAssocID="{07167EAA-F64F-4EAB-91F2-5E8FD9320E8A}" presName="composite" presStyleCnt="0"/>
      <dgm:spPr/>
    </dgm:pt>
    <dgm:pt modelId="{AC3AC1DD-5F45-4CED-9A91-3A7AF4242EA0}" type="pres">
      <dgm:prSet presAssocID="{07167EAA-F64F-4EAB-91F2-5E8FD9320E8A}" presName="LShape" presStyleLbl="alignNode1" presStyleIdx="2" presStyleCnt="7"/>
      <dgm:spPr/>
    </dgm:pt>
    <dgm:pt modelId="{BB5702EA-3AAD-4B99-B7A3-7B13A3379DE1}" type="pres">
      <dgm:prSet presAssocID="{07167EAA-F64F-4EAB-91F2-5E8FD9320E8A}" presName="ParentText" presStyleLbl="revTx" presStyleIdx="1" presStyleCnt="4">
        <dgm:presLayoutVars>
          <dgm:chMax val="0"/>
          <dgm:chPref val="0"/>
          <dgm:bulletEnabled val="1"/>
        </dgm:presLayoutVars>
      </dgm:prSet>
      <dgm:spPr/>
    </dgm:pt>
    <dgm:pt modelId="{77E04BCA-DCF5-4190-988A-18752DC71728}" type="pres">
      <dgm:prSet presAssocID="{07167EAA-F64F-4EAB-91F2-5E8FD9320E8A}" presName="Triangle" presStyleLbl="alignNode1" presStyleIdx="3" presStyleCnt="7"/>
      <dgm:spPr/>
    </dgm:pt>
    <dgm:pt modelId="{BA773D04-14DC-4086-BD4C-D06871146A93}" type="pres">
      <dgm:prSet presAssocID="{C74C1CF2-10C7-4609-B48E-41EABCA0FFDE}" presName="sibTrans" presStyleCnt="0"/>
      <dgm:spPr/>
    </dgm:pt>
    <dgm:pt modelId="{D8003B6F-EF4D-49B9-B72F-126C8495FF35}" type="pres">
      <dgm:prSet presAssocID="{C74C1CF2-10C7-4609-B48E-41EABCA0FFDE}" presName="space" presStyleCnt="0"/>
      <dgm:spPr/>
    </dgm:pt>
    <dgm:pt modelId="{E909E966-ED52-460C-A516-4123335508BF}" type="pres">
      <dgm:prSet presAssocID="{BAB77958-ADBE-4ABC-A5CD-57257B93C3DF}" presName="composite" presStyleCnt="0"/>
      <dgm:spPr/>
    </dgm:pt>
    <dgm:pt modelId="{7491F39B-193B-4525-90CD-5FF4566ED2A2}" type="pres">
      <dgm:prSet presAssocID="{BAB77958-ADBE-4ABC-A5CD-57257B93C3DF}" presName="LShape" presStyleLbl="alignNode1" presStyleIdx="4" presStyleCnt="7"/>
      <dgm:spPr/>
    </dgm:pt>
    <dgm:pt modelId="{D5857822-D441-4042-B9A5-E5B89CEB799E}" type="pres">
      <dgm:prSet presAssocID="{BAB77958-ADBE-4ABC-A5CD-57257B93C3DF}" presName="ParentText" presStyleLbl="revTx" presStyleIdx="2" presStyleCnt="4">
        <dgm:presLayoutVars>
          <dgm:chMax val="0"/>
          <dgm:chPref val="0"/>
          <dgm:bulletEnabled val="1"/>
        </dgm:presLayoutVars>
      </dgm:prSet>
      <dgm:spPr/>
    </dgm:pt>
    <dgm:pt modelId="{22227266-2A9E-496A-9398-4E2490271810}" type="pres">
      <dgm:prSet presAssocID="{BAB77958-ADBE-4ABC-A5CD-57257B93C3DF}" presName="Triangle" presStyleLbl="alignNode1" presStyleIdx="5" presStyleCnt="7"/>
      <dgm:spPr/>
    </dgm:pt>
    <dgm:pt modelId="{E5E902F8-7067-4815-85B1-6936957DE2FD}" type="pres">
      <dgm:prSet presAssocID="{8C4FC90A-E3FE-4602-8883-B9D9BC191B25}" presName="sibTrans" presStyleCnt="0"/>
      <dgm:spPr/>
    </dgm:pt>
    <dgm:pt modelId="{466A9527-7DE1-4ED4-A2D4-7AADF9CD25ED}" type="pres">
      <dgm:prSet presAssocID="{8C4FC90A-E3FE-4602-8883-B9D9BC191B25}" presName="space" presStyleCnt="0"/>
      <dgm:spPr/>
    </dgm:pt>
    <dgm:pt modelId="{ECCFF199-2452-4C75-A8DA-4ED504A5A2AE}" type="pres">
      <dgm:prSet presAssocID="{9BF15793-131B-4FE3-9BE9-0647EAE1A46E}" presName="composite" presStyleCnt="0"/>
      <dgm:spPr/>
    </dgm:pt>
    <dgm:pt modelId="{95DEBF5B-296B-4FD3-BFA5-DA669CE8C067}" type="pres">
      <dgm:prSet presAssocID="{9BF15793-131B-4FE3-9BE9-0647EAE1A46E}" presName="LShape" presStyleLbl="alignNode1" presStyleIdx="6" presStyleCnt="7"/>
      <dgm:spPr/>
    </dgm:pt>
    <dgm:pt modelId="{D53E5BCE-86A4-4BD9-9DE5-2CAD6605CB32}" type="pres">
      <dgm:prSet presAssocID="{9BF15793-131B-4FE3-9BE9-0647EAE1A46E}" presName="ParentText" presStyleLbl="revTx" presStyleIdx="3" presStyleCnt="4">
        <dgm:presLayoutVars>
          <dgm:chMax val="0"/>
          <dgm:chPref val="0"/>
          <dgm:bulletEnabled val="1"/>
        </dgm:presLayoutVars>
      </dgm:prSet>
      <dgm:spPr/>
    </dgm:pt>
  </dgm:ptLst>
  <dgm:cxnLst>
    <dgm:cxn modelId="{67FD135E-775D-43E3-9032-ABA31F514345}" srcId="{8D6FC89C-FB08-445F-9E22-F575AFF08ECC}" destId="{BAB77958-ADBE-4ABC-A5CD-57257B93C3DF}" srcOrd="2" destOrd="0" parTransId="{43C019EC-F9C7-4542-81A9-A85BE329510E}" sibTransId="{8C4FC90A-E3FE-4602-8883-B9D9BC191B25}"/>
    <dgm:cxn modelId="{BCBCB866-70B7-4C52-94DC-36F6FC875EBA}" srcId="{8D6FC89C-FB08-445F-9E22-F575AFF08ECC}" destId="{07167EAA-F64F-4EAB-91F2-5E8FD9320E8A}" srcOrd="1" destOrd="0" parTransId="{097949E0-D6B4-471B-82E1-925FFD459E1A}" sibTransId="{C74C1CF2-10C7-4609-B48E-41EABCA0FFDE}"/>
    <dgm:cxn modelId="{82677EAF-83C6-43F1-99EE-E615BAE735B4}" type="presOf" srcId="{BAB77958-ADBE-4ABC-A5CD-57257B93C3DF}" destId="{D5857822-D441-4042-B9A5-E5B89CEB799E}" srcOrd="0" destOrd="0" presId="urn:microsoft.com/office/officeart/2009/3/layout/StepUpProcess"/>
    <dgm:cxn modelId="{C77F5BD8-4EC2-4C15-94CF-02E93F9478D0}" type="presOf" srcId="{07167EAA-F64F-4EAB-91F2-5E8FD9320E8A}" destId="{BB5702EA-3AAD-4B99-B7A3-7B13A3379DE1}" srcOrd="0" destOrd="0" presId="urn:microsoft.com/office/officeart/2009/3/layout/StepUpProcess"/>
    <dgm:cxn modelId="{3B3D1BDB-C284-400C-BDE5-BFDE3BCB43D1}" type="presOf" srcId="{9BF15793-131B-4FE3-9BE9-0647EAE1A46E}" destId="{D53E5BCE-86A4-4BD9-9DE5-2CAD6605CB32}" srcOrd="0" destOrd="0" presId="urn:microsoft.com/office/officeart/2009/3/layout/StepUpProcess"/>
    <dgm:cxn modelId="{0D42D3E1-4E39-4E14-84E4-A960F13CD2D6}" srcId="{8D6FC89C-FB08-445F-9E22-F575AFF08ECC}" destId="{9BF15793-131B-4FE3-9BE9-0647EAE1A46E}" srcOrd="3" destOrd="0" parTransId="{DA76383A-01F9-4F46-BD46-28FB2922EA8E}" sibTransId="{E2C5B97B-2142-443C-BCE6-A0B03CB14937}"/>
    <dgm:cxn modelId="{E96AA5E6-3FA2-4B7B-BE4E-2810EF7AF37E}" srcId="{8D6FC89C-FB08-445F-9E22-F575AFF08ECC}" destId="{FB78A66A-79DA-40AB-9045-7A0BA6DDE6FF}" srcOrd="0" destOrd="0" parTransId="{86AE1F92-8D12-4377-AFD6-6EE6CF5B90F7}" sibTransId="{ECC1CE46-3C2B-4B64-A3CA-AFCE5F7C19FB}"/>
    <dgm:cxn modelId="{A4C1C9E9-804B-48AA-BEBA-95385DEBAFA4}" type="presOf" srcId="{8D6FC89C-FB08-445F-9E22-F575AFF08ECC}" destId="{8F1F9DBE-2DAF-41D2-B146-58A21045AB79}" srcOrd="0" destOrd="0" presId="urn:microsoft.com/office/officeart/2009/3/layout/StepUpProcess"/>
    <dgm:cxn modelId="{A0E513FD-F3D3-4385-8104-8734A8F239CA}" type="presOf" srcId="{FB78A66A-79DA-40AB-9045-7A0BA6DDE6FF}" destId="{ABCFA57A-20C5-444B-9C04-F2F4157C5A43}" srcOrd="0" destOrd="0" presId="urn:microsoft.com/office/officeart/2009/3/layout/StepUpProcess"/>
    <dgm:cxn modelId="{47AB76A4-A2B9-4C68-98A1-679AAD7F0DE6}" type="presParOf" srcId="{8F1F9DBE-2DAF-41D2-B146-58A21045AB79}" destId="{1EC29D14-2851-43CE-B5A3-3A2AB4F7F2C7}" srcOrd="0" destOrd="0" presId="urn:microsoft.com/office/officeart/2009/3/layout/StepUpProcess"/>
    <dgm:cxn modelId="{68CCDC43-F7DB-4956-B4F3-8D4B1FD856FA}" type="presParOf" srcId="{1EC29D14-2851-43CE-B5A3-3A2AB4F7F2C7}" destId="{5EDBA4C0-ADAC-4F1D-8C45-BFCDAF712634}" srcOrd="0" destOrd="0" presId="urn:microsoft.com/office/officeart/2009/3/layout/StepUpProcess"/>
    <dgm:cxn modelId="{23C0A286-D453-4BCB-887F-BA4A375DFE38}" type="presParOf" srcId="{1EC29D14-2851-43CE-B5A3-3A2AB4F7F2C7}" destId="{ABCFA57A-20C5-444B-9C04-F2F4157C5A43}" srcOrd="1" destOrd="0" presId="urn:microsoft.com/office/officeart/2009/3/layout/StepUpProcess"/>
    <dgm:cxn modelId="{89F98D17-4D44-470D-8402-A1CD28123E58}" type="presParOf" srcId="{1EC29D14-2851-43CE-B5A3-3A2AB4F7F2C7}" destId="{143D8E0E-BD1B-4BCA-A33B-EAA8A5AA2199}" srcOrd="2" destOrd="0" presId="urn:microsoft.com/office/officeart/2009/3/layout/StepUpProcess"/>
    <dgm:cxn modelId="{C5BFC01C-29E0-40BA-8EAA-413A4A0781BA}" type="presParOf" srcId="{8F1F9DBE-2DAF-41D2-B146-58A21045AB79}" destId="{F3246D98-068D-4317-ACB6-6E51751EBA2F}" srcOrd="1" destOrd="0" presId="urn:microsoft.com/office/officeart/2009/3/layout/StepUpProcess"/>
    <dgm:cxn modelId="{E7C42607-4967-48FE-B2B4-6E3FE0F7494E}" type="presParOf" srcId="{F3246D98-068D-4317-ACB6-6E51751EBA2F}" destId="{85CD9777-4ED6-42FC-B64C-EC4585A8F9C4}" srcOrd="0" destOrd="0" presId="urn:microsoft.com/office/officeart/2009/3/layout/StepUpProcess"/>
    <dgm:cxn modelId="{48F2DD16-60E1-4DB4-96E5-877595C76966}" type="presParOf" srcId="{8F1F9DBE-2DAF-41D2-B146-58A21045AB79}" destId="{7B4E5690-1F59-4E62-A91E-EF803C9B062C}" srcOrd="2" destOrd="0" presId="urn:microsoft.com/office/officeart/2009/3/layout/StepUpProcess"/>
    <dgm:cxn modelId="{2E46403C-B11F-4FB9-9B85-E42543EE1C5E}" type="presParOf" srcId="{7B4E5690-1F59-4E62-A91E-EF803C9B062C}" destId="{AC3AC1DD-5F45-4CED-9A91-3A7AF4242EA0}" srcOrd="0" destOrd="0" presId="urn:microsoft.com/office/officeart/2009/3/layout/StepUpProcess"/>
    <dgm:cxn modelId="{9C1924AB-667A-4651-A45C-05F6D3FC95AA}" type="presParOf" srcId="{7B4E5690-1F59-4E62-A91E-EF803C9B062C}" destId="{BB5702EA-3AAD-4B99-B7A3-7B13A3379DE1}" srcOrd="1" destOrd="0" presId="urn:microsoft.com/office/officeart/2009/3/layout/StepUpProcess"/>
    <dgm:cxn modelId="{C38AADA1-890E-4568-923A-009FBBF54538}" type="presParOf" srcId="{7B4E5690-1F59-4E62-A91E-EF803C9B062C}" destId="{77E04BCA-DCF5-4190-988A-18752DC71728}" srcOrd="2" destOrd="0" presId="urn:microsoft.com/office/officeart/2009/3/layout/StepUpProcess"/>
    <dgm:cxn modelId="{748DAC25-7CDD-4132-BA4E-6446C8ACB1D0}" type="presParOf" srcId="{8F1F9DBE-2DAF-41D2-B146-58A21045AB79}" destId="{BA773D04-14DC-4086-BD4C-D06871146A93}" srcOrd="3" destOrd="0" presId="urn:microsoft.com/office/officeart/2009/3/layout/StepUpProcess"/>
    <dgm:cxn modelId="{4D1266BA-314B-4335-A9DA-8739F2910B64}" type="presParOf" srcId="{BA773D04-14DC-4086-BD4C-D06871146A93}" destId="{D8003B6F-EF4D-49B9-B72F-126C8495FF35}" srcOrd="0" destOrd="0" presId="urn:microsoft.com/office/officeart/2009/3/layout/StepUpProcess"/>
    <dgm:cxn modelId="{5BBD19C2-C237-4D7F-81CC-556358E05CA4}" type="presParOf" srcId="{8F1F9DBE-2DAF-41D2-B146-58A21045AB79}" destId="{E909E966-ED52-460C-A516-4123335508BF}" srcOrd="4" destOrd="0" presId="urn:microsoft.com/office/officeart/2009/3/layout/StepUpProcess"/>
    <dgm:cxn modelId="{E7C45115-2173-48DB-BDC2-A73ABE18FB3E}" type="presParOf" srcId="{E909E966-ED52-460C-A516-4123335508BF}" destId="{7491F39B-193B-4525-90CD-5FF4566ED2A2}" srcOrd="0" destOrd="0" presId="urn:microsoft.com/office/officeart/2009/3/layout/StepUpProcess"/>
    <dgm:cxn modelId="{6401BF37-0895-4B09-857A-70E8008B957F}" type="presParOf" srcId="{E909E966-ED52-460C-A516-4123335508BF}" destId="{D5857822-D441-4042-B9A5-E5B89CEB799E}" srcOrd="1" destOrd="0" presId="urn:microsoft.com/office/officeart/2009/3/layout/StepUpProcess"/>
    <dgm:cxn modelId="{88BB3A4A-F9EA-4934-AE89-3B6FF99AE417}" type="presParOf" srcId="{E909E966-ED52-460C-A516-4123335508BF}" destId="{22227266-2A9E-496A-9398-4E2490271810}" srcOrd="2" destOrd="0" presId="urn:microsoft.com/office/officeart/2009/3/layout/StepUpProcess"/>
    <dgm:cxn modelId="{07D4DFD0-46EB-4923-B1EE-B2E05CDC94E2}" type="presParOf" srcId="{8F1F9DBE-2DAF-41D2-B146-58A21045AB79}" destId="{E5E902F8-7067-4815-85B1-6936957DE2FD}" srcOrd="5" destOrd="0" presId="urn:microsoft.com/office/officeart/2009/3/layout/StepUpProcess"/>
    <dgm:cxn modelId="{8218E75C-E2F7-4311-8590-CF61E8BD5B2F}" type="presParOf" srcId="{E5E902F8-7067-4815-85B1-6936957DE2FD}" destId="{466A9527-7DE1-4ED4-A2D4-7AADF9CD25ED}" srcOrd="0" destOrd="0" presId="urn:microsoft.com/office/officeart/2009/3/layout/StepUpProcess"/>
    <dgm:cxn modelId="{7368E246-FCBB-49A7-AC2F-E0D19E08F4F2}" type="presParOf" srcId="{8F1F9DBE-2DAF-41D2-B146-58A21045AB79}" destId="{ECCFF199-2452-4C75-A8DA-4ED504A5A2AE}" srcOrd="6" destOrd="0" presId="urn:microsoft.com/office/officeart/2009/3/layout/StepUpProcess"/>
    <dgm:cxn modelId="{181081D3-4DCB-4057-9C7E-6CE40ECCF62B}" type="presParOf" srcId="{ECCFF199-2452-4C75-A8DA-4ED504A5A2AE}" destId="{95DEBF5B-296B-4FD3-BFA5-DA669CE8C067}" srcOrd="0" destOrd="0" presId="urn:microsoft.com/office/officeart/2009/3/layout/StepUpProcess"/>
    <dgm:cxn modelId="{E9DF34AA-8025-4398-947E-B2570A90A57C}" type="presParOf" srcId="{ECCFF199-2452-4C75-A8DA-4ED504A5A2AE}" destId="{D53E5BCE-86A4-4BD9-9DE5-2CAD6605CB32}"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SONDEO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8AEE1CF0-0C30-4926-AB61-0C7407F474B5}">
      <dgm:prSet phldrT="[Texto]"/>
      <dgm:spPr/>
      <dgm:t>
        <a:bodyPr/>
        <a:lstStyle/>
        <a:p>
          <a:r>
            <a:rPr lang="es-ES" dirty="0"/>
            <a:t>PRESENTACIÓN </a:t>
          </a:r>
          <a:endParaRPr lang="es-CO" dirty="0"/>
        </a:p>
      </dgm:t>
    </dgm:pt>
    <dgm:pt modelId="{D81603EC-D17D-49F2-BA96-C97135F19A42}" type="parTrans" cxnId="{5C61B93C-93C8-4650-B169-8516CA7E1EA3}">
      <dgm:prSet/>
      <dgm:spPr/>
      <dgm:t>
        <a:bodyPr/>
        <a:lstStyle/>
        <a:p>
          <a:endParaRPr lang="es-CO"/>
        </a:p>
      </dgm:t>
    </dgm:pt>
    <dgm:pt modelId="{EFD96108-D208-4261-B30F-FFE07FF12E13}" type="sibTrans" cxnId="{5C61B93C-93C8-4650-B169-8516CA7E1EA3}">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DC52851B-9785-4C05-8936-5DA1F995D028}" type="pres">
      <dgm:prSet presAssocID="{8AEE1CF0-0C30-4926-AB61-0C7407F474B5}" presName="node" presStyleLbl="node1" presStyleIdx="0" presStyleCnt="1" custLinFactNeighborX="250">
        <dgm:presLayoutVars>
          <dgm:bulletEnabled val="1"/>
        </dgm:presLayoutVars>
      </dgm:prSet>
      <dgm:spPr/>
    </dgm:pt>
  </dgm:ptLst>
  <dgm:cxnLst>
    <dgm:cxn modelId="{730C482C-D09D-4E61-AED0-1295928ED507}" type="presOf" srcId="{8AEE1CF0-0C30-4926-AB61-0C7407F474B5}" destId="{DC52851B-9785-4C05-8936-5DA1F995D028}" srcOrd="0" destOrd="0" presId="urn:microsoft.com/office/officeart/2005/8/layout/process1"/>
    <dgm:cxn modelId="{5C61B93C-93C8-4650-B169-8516CA7E1EA3}" srcId="{8315587F-256B-4417-A5D3-59E0E9B7226B}" destId="{8AEE1CF0-0C30-4926-AB61-0C7407F474B5}" srcOrd="0" destOrd="0" parTransId="{D81603EC-D17D-49F2-BA96-C97135F19A42}" sibTransId="{EFD96108-D208-4261-B30F-FFE07FF12E13}"/>
    <dgm:cxn modelId="{F32F4460-06A4-4E73-94E4-2C3CD641A69F}" type="presOf" srcId="{8315587F-256B-4417-A5D3-59E0E9B7226B}" destId="{E76BC562-4C99-415B-A4EE-C5FB6ED9270C}" srcOrd="0" destOrd="0" presId="urn:microsoft.com/office/officeart/2005/8/layout/process1"/>
    <dgm:cxn modelId="{AE9EF334-98DD-4F62-9905-739B74DB752A}" type="presParOf" srcId="{E76BC562-4C99-415B-A4EE-C5FB6ED9270C}" destId="{DC52851B-9785-4C05-8936-5DA1F995D028}"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B64922-63BC-48D0-80F3-10F36D5D8EA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58D2EE67-C127-4B66-9FCB-1234589173D2}">
      <dgm:prSet phldrT="[Texto]" custT="1"/>
      <dgm:spPr>
        <a:xfrm>
          <a:off x="0" y="2645"/>
          <a:ext cx="2926080" cy="17462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1400" b="0" i="0" u="none" strike="noStrike" dirty="0">
              <a:solidFill>
                <a:srgbClr val="000000"/>
              </a:solidFill>
              <a:effectLst/>
              <a:latin typeface="+mn-lt"/>
            </a:rPr>
            <a:t>Entiendo que no esté interesado en brindarme el espacio, sin embargo, siendo  &lt;nombre de la empresa&gt; una de nuestras empresas VIP quisiéramos tener la oportunidad de presentarle nuestra oferta de valores agregados que de seguro aportara al bienestar de sus colaboradores... así que le agradecería cederme un corto espacio en su agenda</a:t>
          </a:r>
          <a:r>
            <a:rPr lang="es-ES" sz="1400" dirty="0">
              <a:solidFill>
                <a:sysClr val="window" lastClr="FFFFFF"/>
              </a:solidFill>
              <a:latin typeface="+mn-lt"/>
              <a:ea typeface="+mn-ea"/>
              <a:cs typeface="+mn-cs"/>
            </a:rPr>
            <a:t>  </a:t>
          </a:r>
          <a:endParaRPr lang="es-CO" sz="1400" dirty="0">
            <a:solidFill>
              <a:sysClr val="window" lastClr="FFFFFF"/>
            </a:solidFill>
            <a:latin typeface="+mn-lt"/>
            <a:ea typeface="+mn-ea"/>
            <a:cs typeface="+mn-cs"/>
          </a:endParaRPr>
        </a:p>
      </dgm:t>
    </dgm:pt>
    <dgm:pt modelId="{82857E3C-80AE-497C-A362-D274072AFA6D}" type="parTrans" cxnId="{BB270260-6EEB-4D22-AF2E-D0BE0EAC3639}">
      <dgm:prSet/>
      <dgm:spPr/>
      <dgm:t>
        <a:bodyPr/>
        <a:lstStyle/>
        <a:p>
          <a:endParaRPr lang="es-CO" sz="1400">
            <a:latin typeface="+mn-lt"/>
          </a:endParaRPr>
        </a:p>
      </dgm:t>
    </dgm:pt>
    <dgm:pt modelId="{CA6CCDC8-F43B-48D4-9A5B-7A6F171D803B}" type="sibTrans" cxnId="{BB270260-6EEB-4D22-AF2E-D0BE0EAC3639}">
      <dgm:prSet/>
      <dgm:spPr/>
      <dgm:t>
        <a:bodyPr/>
        <a:lstStyle/>
        <a:p>
          <a:endParaRPr lang="es-CO" sz="1400">
            <a:latin typeface="+mn-lt"/>
          </a:endParaRPr>
        </a:p>
      </dgm:t>
    </dgm:pt>
    <dgm:pt modelId="{390FFF76-58BD-46A8-ADDD-DAA3A7297702}">
      <dgm:prSet phldrT="[Texto]" custT="1"/>
      <dgm:spPr>
        <a:xfrm rot="5400000">
          <a:off x="4828539" y="-1725189"/>
          <a:ext cx="1397000" cy="5201920"/>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s-CO" sz="1400" dirty="0">
            <a:solidFill>
              <a:sysClr val="windowText" lastClr="000000">
                <a:hueOff val="0"/>
                <a:satOff val="0"/>
                <a:lumOff val="0"/>
                <a:alphaOff val="0"/>
              </a:sysClr>
            </a:solidFill>
            <a:latin typeface="+mn-lt"/>
            <a:ea typeface="+mn-ea"/>
            <a:cs typeface="+mn-cs"/>
          </a:endParaRPr>
        </a:p>
      </dgm:t>
    </dgm:pt>
    <dgm:pt modelId="{8A0B4C4D-E641-4109-94A3-0DCC1FEA7DF1}" type="parTrans" cxnId="{10BCAA32-0B3E-4E67-B3F9-7C5478476088}">
      <dgm:prSet/>
      <dgm:spPr/>
      <dgm:t>
        <a:bodyPr/>
        <a:lstStyle/>
        <a:p>
          <a:endParaRPr lang="es-CO" sz="1400">
            <a:latin typeface="+mn-lt"/>
          </a:endParaRPr>
        </a:p>
      </dgm:t>
    </dgm:pt>
    <dgm:pt modelId="{F6EA3B20-6043-4870-B8C1-DFA023102E05}" type="sibTrans" cxnId="{10BCAA32-0B3E-4E67-B3F9-7C5478476088}">
      <dgm:prSet/>
      <dgm:spPr/>
      <dgm:t>
        <a:bodyPr/>
        <a:lstStyle/>
        <a:p>
          <a:endParaRPr lang="es-CO" sz="1400">
            <a:latin typeface="+mn-lt"/>
          </a:endParaRPr>
        </a:p>
      </dgm:t>
    </dgm:pt>
    <dgm:pt modelId="{72D80E61-8438-49A1-922E-3A4A19E69A40}">
      <dgm:prSet phldrT="[Texto]" custT="1"/>
      <dgm:spPr>
        <a:xfrm rot="5400000">
          <a:off x="4828539" y="-1725189"/>
          <a:ext cx="1397000" cy="5201920"/>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s-CO" sz="1400" dirty="0">
            <a:solidFill>
              <a:sysClr val="windowText" lastClr="000000">
                <a:hueOff val="0"/>
                <a:satOff val="0"/>
                <a:lumOff val="0"/>
                <a:alphaOff val="0"/>
              </a:sysClr>
            </a:solidFill>
            <a:latin typeface="+mn-lt"/>
            <a:ea typeface="+mn-ea"/>
            <a:cs typeface="+mn-cs"/>
          </a:endParaRPr>
        </a:p>
      </dgm:t>
    </dgm:pt>
    <dgm:pt modelId="{C192A4BE-6330-4AE3-AAA3-52B0270ACCA2}" type="parTrans" cxnId="{C6264EF2-7CA0-4877-880B-BE80F4D669BE}">
      <dgm:prSet/>
      <dgm:spPr/>
      <dgm:t>
        <a:bodyPr/>
        <a:lstStyle/>
        <a:p>
          <a:endParaRPr lang="es-CO" sz="1400">
            <a:latin typeface="+mn-lt"/>
          </a:endParaRPr>
        </a:p>
      </dgm:t>
    </dgm:pt>
    <dgm:pt modelId="{2FB1E96F-1BC8-4206-94CF-189BBCB8A4BB}" type="sibTrans" cxnId="{C6264EF2-7CA0-4877-880B-BE80F4D669BE}">
      <dgm:prSet/>
      <dgm:spPr/>
      <dgm:t>
        <a:bodyPr/>
        <a:lstStyle/>
        <a:p>
          <a:endParaRPr lang="es-CO" sz="1400">
            <a:latin typeface="+mn-lt"/>
          </a:endParaRPr>
        </a:p>
      </dgm:t>
    </dgm:pt>
    <dgm:pt modelId="{7CE6C6D1-0082-450A-8428-22EE6914CF31}">
      <dgm:prSet phldrT="[Texto]" custT="1"/>
      <dgm:spPr>
        <a:xfrm>
          <a:off x="0" y="1836208"/>
          <a:ext cx="2926080" cy="17462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CO" sz="1400" b="0" i="0" u="none" strike="noStrike" dirty="0">
              <a:solidFill>
                <a:srgbClr val="000000"/>
              </a:solidFill>
              <a:effectLst/>
              <a:latin typeface="+mn-lt"/>
            </a:rPr>
            <a:t>Comprendo, sin embargo, nuestra presentación tiene un tiempo de duración máxima de 20 minutos, así que no le tomara mucho tiempo... le agradecería cederme un corto espacio en su agenda</a:t>
          </a:r>
          <a:endParaRPr lang="es-ES" sz="1400" dirty="0">
            <a:solidFill>
              <a:sysClr val="window" lastClr="FFFFFF"/>
            </a:solidFill>
            <a:latin typeface="+mn-lt"/>
            <a:ea typeface="+mn-ea"/>
            <a:cs typeface="+mn-cs"/>
          </a:endParaRPr>
        </a:p>
      </dgm:t>
    </dgm:pt>
    <dgm:pt modelId="{F0CB8988-9BFB-4F14-B1AB-7FFEC96926C5}" type="parTrans" cxnId="{D42773EF-329D-4D63-8BE2-91D7DEC70C14}">
      <dgm:prSet/>
      <dgm:spPr/>
      <dgm:t>
        <a:bodyPr/>
        <a:lstStyle/>
        <a:p>
          <a:endParaRPr lang="es-CO" sz="1400">
            <a:latin typeface="+mn-lt"/>
          </a:endParaRPr>
        </a:p>
      </dgm:t>
    </dgm:pt>
    <dgm:pt modelId="{E2186A71-D775-4A8C-B258-6AA2D5196ADE}" type="sibTrans" cxnId="{D42773EF-329D-4D63-8BE2-91D7DEC70C14}">
      <dgm:prSet/>
      <dgm:spPr/>
      <dgm:t>
        <a:bodyPr/>
        <a:lstStyle/>
        <a:p>
          <a:endParaRPr lang="es-CO" sz="1400">
            <a:latin typeface="+mn-lt"/>
          </a:endParaRPr>
        </a:p>
      </dgm:t>
    </dgm:pt>
    <dgm:pt modelId="{02084281-F685-4D1B-9B38-5B316AB08C0B}">
      <dgm:prSet phldrT="[Texto]" custT="1"/>
      <dgm:spPr>
        <a:xfrm rot="5400000">
          <a:off x="4828539" y="108373"/>
          <a:ext cx="1397000" cy="5201920"/>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s-CO" sz="1400" dirty="0">
            <a:solidFill>
              <a:sysClr val="windowText" lastClr="000000">
                <a:hueOff val="0"/>
                <a:satOff val="0"/>
                <a:lumOff val="0"/>
                <a:alphaOff val="0"/>
              </a:sysClr>
            </a:solidFill>
            <a:latin typeface="+mn-lt"/>
            <a:ea typeface="+mn-ea"/>
            <a:cs typeface="+mn-cs"/>
          </a:endParaRPr>
        </a:p>
      </dgm:t>
    </dgm:pt>
    <dgm:pt modelId="{FCDC9DB4-F08E-46AB-9C71-60163617B243}" type="parTrans" cxnId="{AB00B444-7D10-432E-8350-FDF2C9F53B7F}">
      <dgm:prSet/>
      <dgm:spPr/>
      <dgm:t>
        <a:bodyPr/>
        <a:lstStyle/>
        <a:p>
          <a:endParaRPr lang="es-CO" sz="1400">
            <a:latin typeface="+mn-lt"/>
          </a:endParaRPr>
        </a:p>
      </dgm:t>
    </dgm:pt>
    <dgm:pt modelId="{8D2F1121-4D1A-4005-A884-3EA0115BFDEB}" type="sibTrans" cxnId="{AB00B444-7D10-432E-8350-FDF2C9F53B7F}">
      <dgm:prSet/>
      <dgm:spPr/>
      <dgm:t>
        <a:bodyPr/>
        <a:lstStyle/>
        <a:p>
          <a:endParaRPr lang="es-CO" sz="1400">
            <a:latin typeface="+mn-lt"/>
          </a:endParaRPr>
        </a:p>
      </dgm:t>
    </dgm:pt>
    <dgm:pt modelId="{9F8E32CD-07C5-43B9-BABA-99124E339169}">
      <dgm:prSet phldrT="[Texto]" custT="1"/>
      <dgm:spPr>
        <a:xfrm rot="5400000">
          <a:off x="4828539" y="108373"/>
          <a:ext cx="1397000" cy="5201920"/>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s-CO" sz="1400" dirty="0">
            <a:solidFill>
              <a:sysClr val="windowText" lastClr="000000">
                <a:hueOff val="0"/>
                <a:satOff val="0"/>
                <a:lumOff val="0"/>
                <a:alphaOff val="0"/>
              </a:sysClr>
            </a:solidFill>
            <a:latin typeface="+mn-lt"/>
            <a:ea typeface="+mn-ea"/>
            <a:cs typeface="+mn-cs"/>
          </a:endParaRPr>
        </a:p>
      </dgm:t>
    </dgm:pt>
    <dgm:pt modelId="{FE19DC5B-6C56-474A-95D7-A5D4DA942856}" type="parTrans" cxnId="{0C6F5487-B955-4D79-8053-B4D533A9995A}">
      <dgm:prSet/>
      <dgm:spPr/>
      <dgm:t>
        <a:bodyPr/>
        <a:lstStyle/>
        <a:p>
          <a:endParaRPr lang="es-CO" sz="1400">
            <a:latin typeface="+mn-lt"/>
          </a:endParaRPr>
        </a:p>
      </dgm:t>
    </dgm:pt>
    <dgm:pt modelId="{BF80629B-9742-4D4D-A7A9-F34AE9944431}" type="sibTrans" cxnId="{0C6F5487-B955-4D79-8053-B4D533A9995A}">
      <dgm:prSet/>
      <dgm:spPr/>
      <dgm:t>
        <a:bodyPr/>
        <a:lstStyle/>
        <a:p>
          <a:endParaRPr lang="es-CO" sz="1400">
            <a:latin typeface="+mn-lt"/>
          </a:endParaRPr>
        </a:p>
      </dgm:t>
    </dgm:pt>
    <dgm:pt modelId="{D4C95650-8957-4CD3-8707-E0F8DAA5C397}">
      <dgm:prSet phldrT="[Texto]" custT="1"/>
      <dgm:spPr>
        <a:xfrm>
          <a:off x="0" y="3669771"/>
          <a:ext cx="2926080" cy="174625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s-CO" sz="1400" b="0" i="0" u="none" strike="noStrike" dirty="0">
              <a:solidFill>
                <a:srgbClr val="000000"/>
              </a:solidFill>
              <a:effectLst/>
              <a:latin typeface="+mn-lt"/>
            </a:rPr>
            <a:t>Bueno, le pido excusas por los inconvenientes que se han podido presentar, sin embargo, esta puede ser la oportunidad para contarle sobre nuestro plan estratégico comercial y como nuestros procesos han tenido algunos cambios y adelantos tecnológicos que apuntan a facilitar los trámites y la comunicación con nuestros  clientes empresariales...así que le agradecería cederme un corto espacio en su agenda</a:t>
          </a:r>
          <a:endParaRPr lang="es-CO" sz="1400" dirty="0">
            <a:solidFill>
              <a:sysClr val="window" lastClr="FFFFFF"/>
            </a:solidFill>
            <a:latin typeface="+mn-lt"/>
            <a:ea typeface="+mn-ea"/>
            <a:cs typeface="+mn-cs"/>
          </a:endParaRPr>
        </a:p>
      </dgm:t>
    </dgm:pt>
    <dgm:pt modelId="{3C0A67DD-769B-450D-942A-BEDF9ACB344B}" type="parTrans" cxnId="{E805DDB6-EDF6-41AB-860C-B22524C47E7C}">
      <dgm:prSet/>
      <dgm:spPr/>
      <dgm:t>
        <a:bodyPr/>
        <a:lstStyle/>
        <a:p>
          <a:endParaRPr lang="es-CO" sz="1400">
            <a:latin typeface="+mn-lt"/>
          </a:endParaRPr>
        </a:p>
      </dgm:t>
    </dgm:pt>
    <dgm:pt modelId="{AF5FDA8F-5FB8-4FAD-82A4-784F719C9D2C}" type="sibTrans" cxnId="{E805DDB6-EDF6-41AB-860C-B22524C47E7C}">
      <dgm:prSet/>
      <dgm:spPr/>
      <dgm:t>
        <a:bodyPr/>
        <a:lstStyle/>
        <a:p>
          <a:endParaRPr lang="es-CO" sz="1400">
            <a:latin typeface="+mn-lt"/>
          </a:endParaRPr>
        </a:p>
      </dgm:t>
    </dgm:pt>
    <dgm:pt modelId="{DA8D631A-18F1-45EA-B299-93DDB2479777}">
      <dgm:prSet phldrT="[Texto]" custT="1"/>
      <dgm:spPr>
        <a:xfrm rot="5400000">
          <a:off x="4828539" y="1941936"/>
          <a:ext cx="1397000" cy="5201920"/>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s-CO" sz="1400">
            <a:solidFill>
              <a:sysClr val="windowText" lastClr="000000">
                <a:hueOff val="0"/>
                <a:satOff val="0"/>
                <a:lumOff val="0"/>
                <a:alphaOff val="0"/>
              </a:sysClr>
            </a:solidFill>
            <a:latin typeface="+mn-lt"/>
            <a:ea typeface="+mn-ea"/>
            <a:cs typeface="+mn-cs"/>
          </a:endParaRPr>
        </a:p>
      </dgm:t>
    </dgm:pt>
    <dgm:pt modelId="{1362965E-CF6B-4555-A6A8-8381ADEA419A}" type="parTrans" cxnId="{A1D52B7D-5DD9-493D-96C0-A7E865EC4BD5}">
      <dgm:prSet/>
      <dgm:spPr/>
      <dgm:t>
        <a:bodyPr/>
        <a:lstStyle/>
        <a:p>
          <a:endParaRPr lang="es-CO" sz="1400">
            <a:latin typeface="+mn-lt"/>
          </a:endParaRPr>
        </a:p>
      </dgm:t>
    </dgm:pt>
    <dgm:pt modelId="{E63D4279-67AB-427D-8BBC-30514648EDC1}" type="sibTrans" cxnId="{A1D52B7D-5DD9-493D-96C0-A7E865EC4BD5}">
      <dgm:prSet/>
      <dgm:spPr/>
      <dgm:t>
        <a:bodyPr/>
        <a:lstStyle/>
        <a:p>
          <a:endParaRPr lang="es-CO" sz="1400">
            <a:latin typeface="+mn-lt"/>
          </a:endParaRPr>
        </a:p>
      </dgm:t>
    </dgm:pt>
    <dgm:pt modelId="{82937D00-980C-4FAA-9A20-1AFACBBA8731}">
      <dgm:prSet phldrT="[Texto]" custT="1"/>
      <dgm:spPr>
        <a:xfrm rot="5400000">
          <a:off x="4828539" y="1941936"/>
          <a:ext cx="1397000" cy="5201920"/>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endParaRPr lang="es-CO" sz="1400" dirty="0">
            <a:solidFill>
              <a:sysClr val="windowText" lastClr="000000">
                <a:hueOff val="0"/>
                <a:satOff val="0"/>
                <a:lumOff val="0"/>
                <a:alphaOff val="0"/>
              </a:sysClr>
            </a:solidFill>
            <a:latin typeface="+mn-lt"/>
            <a:ea typeface="+mn-ea"/>
            <a:cs typeface="+mn-cs"/>
          </a:endParaRPr>
        </a:p>
      </dgm:t>
    </dgm:pt>
    <dgm:pt modelId="{32936B50-21B7-406B-9772-7725EDE3FDA1}" type="parTrans" cxnId="{2D74873C-425C-4081-BB48-44F5A9878AB6}">
      <dgm:prSet/>
      <dgm:spPr/>
      <dgm:t>
        <a:bodyPr/>
        <a:lstStyle/>
        <a:p>
          <a:endParaRPr lang="es-CO" sz="1400">
            <a:latin typeface="+mn-lt"/>
          </a:endParaRPr>
        </a:p>
      </dgm:t>
    </dgm:pt>
    <dgm:pt modelId="{B9326192-258E-46EF-8165-A9A9B232812D}" type="sibTrans" cxnId="{2D74873C-425C-4081-BB48-44F5A9878AB6}">
      <dgm:prSet/>
      <dgm:spPr/>
      <dgm:t>
        <a:bodyPr/>
        <a:lstStyle/>
        <a:p>
          <a:endParaRPr lang="es-CO" sz="1400">
            <a:latin typeface="+mn-lt"/>
          </a:endParaRPr>
        </a:p>
      </dgm:t>
    </dgm:pt>
    <dgm:pt modelId="{83A2BF35-F29D-4BAB-ADA6-051E67CB7065}">
      <dgm:prSet custT="1"/>
      <dgm:spPr/>
      <dgm:t>
        <a:bodyPr/>
        <a:lstStyle/>
        <a:p>
          <a:pPr>
            <a:buChar char="•"/>
          </a:pPr>
          <a:r>
            <a:rPr lang="es-ES" sz="1400" b="1" dirty="0">
              <a:solidFill>
                <a:schemeClr val="tx1"/>
              </a:solidFill>
              <a:latin typeface="+mn-lt"/>
              <a:ea typeface="+mn-ea"/>
              <a:cs typeface="+mn-cs"/>
            </a:rPr>
            <a:t>No me interesa </a:t>
          </a:r>
          <a:endParaRPr lang="es-CO" sz="1400" b="1" dirty="0">
            <a:solidFill>
              <a:schemeClr val="tx1"/>
            </a:solidFill>
            <a:latin typeface="+mn-lt"/>
            <a:ea typeface="+mn-ea"/>
            <a:cs typeface="+mn-cs"/>
          </a:endParaRPr>
        </a:p>
      </dgm:t>
    </dgm:pt>
    <dgm:pt modelId="{9CEBE22E-77E8-4C6C-BBB7-C3A7B59B29FD}" type="parTrans" cxnId="{C632DFBE-412D-4FE6-8329-B4F2682226F9}">
      <dgm:prSet/>
      <dgm:spPr/>
      <dgm:t>
        <a:bodyPr/>
        <a:lstStyle/>
        <a:p>
          <a:endParaRPr lang="es-CO" sz="1400">
            <a:latin typeface="+mn-lt"/>
          </a:endParaRPr>
        </a:p>
      </dgm:t>
    </dgm:pt>
    <dgm:pt modelId="{C2D5A067-EE3E-4349-9A9C-BFE588E1B87A}" type="sibTrans" cxnId="{C632DFBE-412D-4FE6-8329-B4F2682226F9}">
      <dgm:prSet/>
      <dgm:spPr/>
      <dgm:t>
        <a:bodyPr/>
        <a:lstStyle/>
        <a:p>
          <a:endParaRPr lang="es-CO" sz="1400">
            <a:latin typeface="+mn-lt"/>
          </a:endParaRPr>
        </a:p>
      </dgm:t>
    </dgm:pt>
    <dgm:pt modelId="{A62CDBF1-9C13-4D30-8142-1B427B7C1A47}">
      <dgm:prSet custT="1"/>
      <dgm:spPr/>
      <dgm:t>
        <a:bodyPr/>
        <a:lstStyle/>
        <a:p>
          <a:pPr>
            <a:buChar char="•"/>
          </a:pPr>
          <a:r>
            <a:rPr lang="es-ES" sz="1400" b="1" dirty="0">
              <a:solidFill>
                <a:schemeClr val="tx1"/>
              </a:solidFill>
              <a:latin typeface="+mn-lt"/>
              <a:ea typeface="+mn-ea"/>
              <a:cs typeface="+mn-cs"/>
            </a:rPr>
            <a:t>Estoy muy ocupado </a:t>
          </a:r>
        </a:p>
      </dgm:t>
    </dgm:pt>
    <dgm:pt modelId="{9029B8D7-1695-42A7-89D2-F4041A59FF33}" type="parTrans" cxnId="{3991AF23-34BC-4EB6-8859-E87E83CA66B2}">
      <dgm:prSet/>
      <dgm:spPr/>
      <dgm:t>
        <a:bodyPr/>
        <a:lstStyle/>
        <a:p>
          <a:endParaRPr lang="es-CO" sz="1400">
            <a:latin typeface="+mn-lt"/>
          </a:endParaRPr>
        </a:p>
      </dgm:t>
    </dgm:pt>
    <dgm:pt modelId="{4F05D5B3-A62E-45C0-B2F2-B1EC09988896}" type="sibTrans" cxnId="{3991AF23-34BC-4EB6-8859-E87E83CA66B2}">
      <dgm:prSet/>
      <dgm:spPr/>
      <dgm:t>
        <a:bodyPr/>
        <a:lstStyle/>
        <a:p>
          <a:endParaRPr lang="es-CO" sz="1400">
            <a:latin typeface="+mn-lt"/>
          </a:endParaRPr>
        </a:p>
      </dgm:t>
    </dgm:pt>
    <dgm:pt modelId="{13FD3D9D-4264-4642-AF41-9A416746B782}">
      <dgm:prSet custT="1"/>
      <dgm:spPr/>
      <dgm:t>
        <a:bodyPr/>
        <a:lstStyle/>
        <a:p>
          <a:pPr>
            <a:buChar char="•"/>
          </a:pPr>
          <a:r>
            <a:rPr lang="es-ES" sz="1400" b="1" dirty="0">
              <a:solidFill>
                <a:schemeClr val="tx1"/>
              </a:solidFill>
              <a:latin typeface="+mn-lt"/>
              <a:ea typeface="+mn-ea"/>
              <a:cs typeface="+mn-cs"/>
            </a:rPr>
            <a:t>No quiero saber del FNA, me ha ido pésimo </a:t>
          </a:r>
          <a:endParaRPr lang="es-CO" sz="1400" b="1" dirty="0">
            <a:solidFill>
              <a:schemeClr val="tx1"/>
            </a:solidFill>
            <a:latin typeface="+mn-lt"/>
            <a:ea typeface="+mn-ea"/>
            <a:cs typeface="+mn-cs"/>
          </a:endParaRPr>
        </a:p>
      </dgm:t>
    </dgm:pt>
    <dgm:pt modelId="{1669C711-F6CC-4993-AB8A-04AA3459E0F1}" type="parTrans" cxnId="{D04DFBAB-B717-4F08-B5A0-20BCDBBF9EBD}">
      <dgm:prSet/>
      <dgm:spPr/>
      <dgm:t>
        <a:bodyPr/>
        <a:lstStyle/>
        <a:p>
          <a:endParaRPr lang="es-CO" sz="1400">
            <a:latin typeface="+mn-lt"/>
          </a:endParaRPr>
        </a:p>
      </dgm:t>
    </dgm:pt>
    <dgm:pt modelId="{96833345-0464-4580-965B-3E1DCDA14B53}" type="sibTrans" cxnId="{D04DFBAB-B717-4F08-B5A0-20BCDBBF9EBD}">
      <dgm:prSet/>
      <dgm:spPr/>
      <dgm:t>
        <a:bodyPr/>
        <a:lstStyle/>
        <a:p>
          <a:endParaRPr lang="es-CO" sz="1400">
            <a:latin typeface="+mn-lt"/>
          </a:endParaRPr>
        </a:p>
      </dgm:t>
    </dgm:pt>
    <dgm:pt modelId="{74F8AB49-1813-4D25-9CDB-372B07E2AA58}" type="pres">
      <dgm:prSet presAssocID="{F5B64922-63BC-48D0-80F3-10F36D5D8EAC}" presName="Name0" presStyleCnt="0">
        <dgm:presLayoutVars>
          <dgm:dir/>
          <dgm:animLvl val="lvl"/>
          <dgm:resizeHandles val="exact"/>
        </dgm:presLayoutVars>
      </dgm:prSet>
      <dgm:spPr/>
    </dgm:pt>
    <dgm:pt modelId="{B0A61E4B-E414-4C66-9DD3-11051D7D4717}" type="pres">
      <dgm:prSet presAssocID="{58D2EE67-C127-4B66-9FCB-1234589173D2}" presName="linNode" presStyleCnt="0"/>
      <dgm:spPr/>
    </dgm:pt>
    <dgm:pt modelId="{6223F9C6-FA0A-47DA-A41A-D39D19A46D77}" type="pres">
      <dgm:prSet presAssocID="{58D2EE67-C127-4B66-9FCB-1234589173D2}" presName="parentText" presStyleLbl="node1" presStyleIdx="0" presStyleCnt="3" custScaleX="754578">
        <dgm:presLayoutVars>
          <dgm:chMax val="1"/>
          <dgm:bulletEnabled val="1"/>
        </dgm:presLayoutVars>
      </dgm:prSet>
      <dgm:spPr/>
    </dgm:pt>
    <dgm:pt modelId="{29E3A2F2-C2C5-42E2-B55C-E424567B0495}" type="pres">
      <dgm:prSet presAssocID="{58D2EE67-C127-4B66-9FCB-1234589173D2}" presName="descendantText" presStyleLbl="alignAccFollowNode1" presStyleIdx="0" presStyleCnt="3" custScaleX="118823" custLinFactNeighborX="-1309" custLinFactNeighborY="1190">
        <dgm:presLayoutVars>
          <dgm:bulletEnabled val="1"/>
        </dgm:presLayoutVars>
      </dgm:prSet>
      <dgm:spPr/>
    </dgm:pt>
    <dgm:pt modelId="{F615F868-0EC1-4174-B2B7-B3AB0A19283C}" type="pres">
      <dgm:prSet presAssocID="{CA6CCDC8-F43B-48D4-9A5B-7A6F171D803B}" presName="sp" presStyleCnt="0"/>
      <dgm:spPr/>
    </dgm:pt>
    <dgm:pt modelId="{692B9843-F7EB-460F-990C-2D3C31561584}" type="pres">
      <dgm:prSet presAssocID="{7CE6C6D1-0082-450A-8428-22EE6914CF31}" presName="linNode" presStyleCnt="0"/>
      <dgm:spPr/>
    </dgm:pt>
    <dgm:pt modelId="{3B19DFB4-2496-472C-8DAD-5B00D0816E84}" type="pres">
      <dgm:prSet presAssocID="{7CE6C6D1-0082-450A-8428-22EE6914CF31}" presName="parentText" presStyleLbl="node1" presStyleIdx="1" presStyleCnt="3" custScaleX="647399">
        <dgm:presLayoutVars>
          <dgm:chMax val="1"/>
          <dgm:bulletEnabled val="1"/>
        </dgm:presLayoutVars>
      </dgm:prSet>
      <dgm:spPr/>
    </dgm:pt>
    <dgm:pt modelId="{18634AE6-2507-494E-9887-4FA9ED6813A8}" type="pres">
      <dgm:prSet presAssocID="{7CE6C6D1-0082-450A-8428-22EE6914CF31}" presName="descendantText" presStyleLbl="alignAccFollowNode1" presStyleIdx="1" presStyleCnt="3" custScaleX="100253" custLinFactNeighborX="3514" custLinFactNeighborY="0">
        <dgm:presLayoutVars>
          <dgm:bulletEnabled val="1"/>
        </dgm:presLayoutVars>
      </dgm:prSet>
      <dgm:spPr/>
    </dgm:pt>
    <dgm:pt modelId="{8148FE0D-AD3C-4110-B629-A054720F9057}" type="pres">
      <dgm:prSet presAssocID="{E2186A71-D775-4A8C-B258-6AA2D5196ADE}" presName="sp" presStyleCnt="0"/>
      <dgm:spPr/>
    </dgm:pt>
    <dgm:pt modelId="{7F1C63CA-DC21-4F9D-B59F-E1340449FBFF}" type="pres">
      <dgm:prSet presAssocID="{D4C95650-8957-4CD3-8707-E0F8DAA5C397}" presName="linNode" presStyleCnt="0"/>
      <dgm:spPr/>
    </dgm:pt>
    <dgm:pt modelId="{D13926ED-4F59-4ACA-B9CD-E2B1B634B694}" type="pres">
      <dgm:prSet presAssocID="{D4C95650-8957-4CD3-8707-E0F8DAA5C397}" presName="parentText" presStyleLbl="node1" presStyleIdx="2" presStyleCnt="3" custScaleX="829196">
        <dgm:presLayoutVars>
          <dgm:chMax val="1"/>
          <dgm:bulletEnabled val="1"/>
        </dgm:presLayoutVars>
      </dgm:prSet>
      <dgm:spPr/>
    </dgm:pt>
    <dgm:pt modelId="{5F983552-50EF-44AD-A21A-A10AE76AA6BF}" type="pres">
      <dgm:prSet presAssocID="{D4C95650-8957-4CD3-8707-E0F8DAA5C397}" presName="descendantText" presStyleLbl="alignAccFollowNode1" presStyleIdx="2" presStyleCnt="3" custScaleX="125469">
        <dgm:presLayoutVars>
          <dgm:bulletEnabled val="1"/>
        </dgm:presLayoutVars>
      </dgm:prSet>
      <dgm:spPr/>
    </dgm:pt>
  </dgm:ptLst>
  <dgm:cxnLst>
    <dgm:cxn modelId="{0A4D6D19-18E7-43D1-8767-BCA5B7C7811D}" type="presOf" srcId="{F5B64922-63BC-48D0-80F3-10F36D5D8EAC}" destId="{74F8AB49-1813-4D25-9CDB-372B07E2AA58}" srcOrd="0" destOrd="0" presId="urn:microsoft.com/office/officeart/2005/8/layout/vList5"/>
    <dgm:cxn modelId="{3991AF23-34BC-4EB6-8859-E87E83CA66B2}" srcId="{7CE6C6D1-0082-450A-8428-22EE6914CF31}" destId="{A62CDBF1-9C13-4D30-8142-1B427B7C1A47}" srcOrd="1" destOrd="0" parTransId="{9029B8D7-1695-42A7-89D2-F4041A59FF33}" sibTransId="{4F05D5B3-A62E-45C0-B2F2-B1EC09988896}"/>
    <dgm:cxn modelId="{10BCAA32-0B3E-4E67-B3F9-7C5478476088}" srcId="{58D2EE67-C127-4B66-9FCB-1234589173D2}" destId="{390FFF76-58BD-46A8-ADDD-DAA3A7297702}" srcOrd="0" destOrd="0" parTransId="{8A0B4C4D-E641-4109-94A3-0DCC1FEA7DF1}" sibTransId="{F6EA3B20-6043-4870-B8C1-DFA023102E05}"/>
    <dgm:cxn modelId="{FC122B3C-9FAA-4368-AF00-0DE7B8AB47EB}" type="presOf" srcId="{DA8D631A-18F1-45EA-B299-93DDB2479777}" destId="{5F983552-50EF-44AD-A21A-A10AE76AA6BF}" srcOrd="0" destOrd="0" presId="urn:microsoft.com/office/officeart/2005/8/layout/vList5"/>
    <dgm:cxn modelId="{2D74873C-425C-4081-BB48-44F5A9878AB6}" srcId="{D4C95650-8957-4CD3-8707-E0F8DAA5C397}" destId="{82937D00-980C-4FAA-9A20-1AFACBBA8731}" srcOrd="2" destOrd="0" parTransId="{32936B50-21B7-406B-9772-7725EDE3FDA1}" sibTransId="{B9326192-258E-46EF-8165-A9A9B232812D}"/>
    <dgm:cxn modelId="{CBFD903D-E330-445A-B338-32924B9DCD84}" type="presOf" srcId="{58D2EE67-C127-4B66-9FCB-1234589173D2}" destId="{6223F9C6-FA0A-47DA-A41A-D39D19A46D77}" srcOrd="0" destOrd="0" presId="urn:microsoft.com/office/officeart/2005/8/layout/vList5"/>
    <dgm:cxn modelId="{BB270260-6EEB-4D22-AF2E-D0BE0EAC3639}" srcId="{F5B64922-63BC-48D0-80F3-10F36D5D8EAC}" destId="{58D2EE67-C127-4B66-9FCB-1234589173D2}" srcOrd="0" destOrd="0" parTransId="{82857E3C-80AE-497C-A362-D274072AFA6D}" sibTransId="{CA6CCDC8-F43B-48D4-9A5B-7A6F171D803B}"/>
    <dgm:cxn modelId="{706AF043-B2D7-45F8-89AD-A69640F98D69}" type="presOf" srcId="{A62CDBF1-9C13-4D30-8142-1B427B7C1A47}" destId="{18634AE6-2507-494E-9887-4FA9ED6813A8}" srcOrd="0" destOrd="1" presId="urn:microsoft.com/office/officeart/2005/8/layout/vList5"/>
    <dgm:cxn modelId="{AB00B444-7D10-432E-8350-FDF2C9F53B7F}" srcId="{7CE6C6D1-0082-450A-8428-22EE6914CF31}" destId="{02084281-F685-4D1B-9B38-5B316AB08C0B}" srcOrd="0" destOrd="0" parTransId="{FCDC9DB4-F08E-46AB-9C71-60163617B243}" sibTransId="{8D2F1121-4D1A-4005-A884-3EA0115BFDEB}"/>
    <dgm:cxn modelId="{BE051E7D-6E07-480C-8732-19C8FA2C200B}" type="presOf" srcId="{390FFF76-58BD-46A8-ADDD-DAA3A7297702}" destId="{29E3A2F2-C2C5-42E2-B55C-E424567B0495}" srcOrd="0" destOrd="0" presId="urn:microsoft.com/office/officeart/2005/8/layout/vList5"/>
    <dgm:cxn modelId="{A1D52B7D-5DD9-493D-96C0-A7E865EC4BD5}" srcId="{D4C95650-8957-4CD3-8707-E0F8DAA5C397}" destId="{DA8D631A-18F1-45EA-B299-93DDB2479777}" srcOrd="0" destOrd="0" parTransId="{1362965E-CF6B-4555-A6A8-8381ADEA419A}" sibTransId="{E63D4279-67AB-427D-8BBC-30514648EDC1}"/>
    <dgm:cxn modelId="{A2EDA885-B17B-42AA-B2AA-C12BD5827E2A}" type="presOf" srcId="{82937D00-980C-4FAA-9A20-1AFACBBA8731}" destId="{5F983552-50EF-44AD-A21A-A10AE76AA6BF}" srcOrd="0" destOrd="2" presId="urn:microsoft.com/office/officeart/2005/8/layout/vList5"/>
    <dgm:cxn modelId="{0C6F5487-B955-4D79-8053-B4D533A9995A}" srcId="{7CE6C6D1-0082-450A-8428-22EE6914CF31}" destId="{9F8E32CD-07C5-43B9-BABA-99124E339169}" srcOrd="2" destOrd="0" parTransId="{FE19DC5B-6C56-474A-95D7-A5D4DA942856}" sibTransId="{BF80629B-9742-4D4D-A7A9-F34AE9944431}"/>
    <dgm:cxn modelId="{41501397-7C63-4058-80D8-ED3FD4ED6FF1}" type="presOf" srcId="{7CE6C6D1-0082-450A-8428-22EE6914CF31}" destId="{3B19DFB4-2496-472C-8DAD-5B00D0816E84}" srcOrd="0" destOrd="0" presId="urn:microsoft.com/office/officeart/2005/8/layout/vList5"/>
    <dgm:cxn modelId="{CF1A24A7-F544-460A-AB29-2C5B362D2E0C}" type="presOf" srcId="{13FD3D9D-4264-4642-AF41-9A416746B782}" destId="{5F983552-50EF-44AD-A21A-A10AE76AA6BF}" srcOrd="0" destOrd="1" presId="urn:microsoft.com/office/officeart/2005/8/layout/vList5"/>
    <dgm:cxn modelId="{93A572AB-A8E9-49B1-87F1-C3EAE5684A19}" type="presOf" srcId="{02084281-F685-4D1B-9B38-5B316AB08C0B}" destId="{18634AE6-2507-494E-9887-4FA9ED6813A8}" srcOrd="0" destOrd="0" presId="urn:microsoft.com/office/officeart/2005/8/layout/vList5"/>
    <dgm:cxn modelId="{D04DFBAB-B717-4F08-B5A0-20BCDBBF9EBD}" srcId="{D4C95650-8957-4CD3-8707-E0F8DAA5C397}" destId="{13FD3D9D-4264-4642-AF41-9A416746B782}" srcOrd="1" destOrd="0" parTransId="{1669C711-F6CC-4993-AB8A-04AA3459E0F1}" sibTransId="{96833345-0464-4580-965B-3E1DCDA14B53}"/>
    <dgm:cxn modelId="{25D918AF-F5A9-4523-AC1B-F382250D149F}" type="presOf" srcId="{9F8E32CD-07C5-43B9-BABA-99124E339169}" destId="{18634AE6-2507-494E-9887-4FA9ED6813A8}" srcOrd="0" destOrd="2" presId="urn:microsoft.com/office/officeart/2005/8/layout/vList5"/>
    <dgm:cxn modelId="{E805DDB6-EDF6-41AB-860C-B22524C47E7C}" srcId="{F5B64922-63BC-48D0-80F3-10F36D5D8EAC}" destId="{D4C95650-8957-4CD3-8707-E0F8DAA5C397}" srcOrd="2" destOrd="0" parTransId="{3C0A67DD-769B-450D-942A-BEDF9ACB344B}" sibTransId="{AF5FDA8F-5FB8-4FAD-82A4-784F719C9D2C}"/>
    <dgm:cxn modelId="{C632DFBE-412D-4FE6-8329-B4F2682226F9}" srcId="{58D2EE67-C127-4B66-9FCB-1234589173D2}" destId="{83A2BF35-F29D-4BAB-ADA6-051E67CB7065}" srcOrd="1" destOrd="0" parTransId="{9CEBE22E-77E8-4C6C-BBB7-C3A7B59B29FD}" sibTransId="{C2D5A067-EE3E-4349-9A9C-BFE588E1B87A}"/>
    <dgm:cxn modelId="{F034CBDD-E563-4621-9324-B46438C1A4FA}" type="presOf" srcId="{72D80E61-8438-49A1-922E-3A4A19E69A40}" destId="{29E3A2F2-C2C5-42E2-B55C-E424567B0495}" srcOrd="0" destOrd="2" presId="urn:microsoft.com/office/officeart/2005/8/layout/vList5"/>
    <dgm:cxn modelId="{175CFDE2-07DC-4E15-8271-EF2FCCE46784}" type="presOf" srcId="{83A2BF35-F29D-4BAB-ADA6-051E67CB7065}" destId="{29E3A2F2-C2C5-42E2-B55C-E424567B0495}" srcOrd="0" destOrd="1" presId="urn:microsoft.com/office/officeart/2005/8/layout/vList5"/>
    <dgm:cxn modelId="{D42773EF-329D-4D63-8BE2-91D7DEC70C14}" srcId="{F5B64922-63BC-48D0-80F3-10F36D5D8EAC}" destId="{7CE6C6D1-0082-450A-8428-22EE6914CF31}" srcOrd="1" destOrd="0" parTransId="{F0CB8988-9BFB-4F14-B1AB-7FFEC96926C5}" sibTransId="{E2186A71-D775-4A8C-B258-6AA2D5196ADE}"/>
    <dgm:cxn modelId="{60F6D2F0-BCD9-41FA-96D4-383EAF1F7934}" type="presOf" srcId="{D4C95650-8957-4CD3-8707-E0F8DAA5C397}" destId="{D13926ED-4F59-4ACA-B9CD-E2B1B634B694}" srcOrd="0" destOrd="0" presId="urn:microsoft.com/office/officeart/2005/8/layout/vList5"/>
    <dgm:cxn modelId="{C6264EF2-7CA0-4877-880B-BE80F4D669BE}" srcId="{58D2EE67-C127-4B66-9FCB-1234589173D2}" destId="{72D80E61-8438-49A1-922E-3A4A19E69A40}" srcOrd="2" destOrd="0" parTransId="{C192A4BE-6330-4AE3-AAA3-52B0270ACCA2}" sibTransId="{2FB1E96F-1BC8-4206-94CF-189BBCB8A4BB}"/>
    <dgm:cxn modelId="{AB215740-5512-40E2-904E-D551DB0EC329}" type="presParOf" srcId="{74F8AB49-1813-4D25-9CDB-372B07E2AA58}" destId="{B0A61E4B-E414-4C66-9DD3-11051D7D4717}" srcOrd="0" destOrd="0" presId="urn:microsoft.com/office/officeart/2005/8/layout/vList5"/>
    <dgm:cxn modelId="{598B8869-4915-4A6A-8091-69C23A5D82FA}" type="presParOf" srcId="{B0A61E4B-E414-4C66-9DD3-11051D7D4717}" destId="{6223F9C6-FA0A-47DA-A41A-D39D19A46D77}" srcOrd="0" destOrd="0" presId="urn:microsoft.com/office/officeart/2005/8/layout/vList5"/>
    <dgm:cxn modelId="{A06DFEFB-7A72-4027-BC06-AB69B3DC2193}" type="presParOf" srcId="{B0A61E4B-E414-4C66-9DD3-11051D7D4717}" destId="{29E3A2F2-C2C5-42E2-B55C-E424567B0495}" srcOrd="1" destOrd="0" presId="urn:microsoft.com/office/officeart/2005/8/layout/vList5"/>
    <dgm:cxn modelId="{86F6E66C-AA38-4961-B349-9F70C696CBAA}" type="presParOf" srcId="{74F8AB49-1813-4D25-9CDB-372B07E2AA58}" destId="{F615F868-0EC1-4174-B2B7-B3AB0A19283C}" srcOrd="1" destOrd="0" presId="urn:microsoft.com/office/officeart/2005/8/layout/vList5"/>
    <dgm:cxn modelId="{0B0CC451-69F2-40BE-BE84-06D177EAA599}" type="presParOf" srcId="{74F8AB49-1813-4D25-9CDB-372B07E2AA58}" destId="{692B9843-F7EB-460F-990C-2D3C31561584}" srcOrd="2" destOrd="0" presId="urn:microsoft.com/office/officeart/2005/8/layout/vList5"/>
    <dgm:cxn modelId="{79D08E97-2F3F-43E0-A564-10CB71440E12}" type="presParOf" srcId="{692B9843-F7EB-460F-990C-2D3C31561584}" destId="{3B19DFB4-2496-472C-8DAD-5B00D0816E84}" srcOrd="0" destOrd="0" presId="urn:microsoft.com/office/officeart/2005/8/layout/vList5"/>
    <dgm:cxn modelId="{4BA9CF0A-5BA6-4B21-8F87-370046B4B04B}" type="presParOf" srcId="{692B9843-F7EB-460F-990C-2D3C31561584}" destId="{18634AE6-2507-494E-9887-4FA9ED6813A8}" srcOrd="1" destOrd="0" presId="urn:microsoft.com/office/officeart/2005/8/layout/vList5"/>
    <dgm:cxn modelId="{65F4A1A7-5E66-443E-B3AE-434A87DB18D1}" type="presParOf" srcId="{74F8AB49-1813-4D25-9CDB-372B07E2AA58}" destId="{8148FE0D-AD3C-4110-B629-A054720F9057}" srcOrd="3" destOrd="0" presId="urn:microsoft.com/office/officeart/2005/8/layout/vList5"/>
    <dgm:cxn modelId="{034F37BD-1A69-4B05-A303-5C814EF20128}" type="presParOf" srcId="{74F8AB49-1813-4D25-9CDB-372B07E2AA58}" destId="{7F1C63CA-DC21-4F9D-B59F-E1340449FBFF}" srcOrd="4" destOrd="0" presId="urn:microsoft.com/office/officeart/2005/8/layout/vList5"/>
    <dgm:cxn modelId="{5AB7D2A8-27A9-4D7B-96E8-40D90931DD03}" type="presParOf" srcId="{7F1C63CA-DC21-4F9D-B59F-E1340449FBFF}" destId="{D13926ED-4F59-4ACA-B9CD-E2B1B634B694}" srcOrd="0" destOrd="0" presId="urn:microsoft.com/office/officeart/2005/8/layout/vList5"/>
    <dgm:cxn modelId="{25587694-CF28-4B3C-BFFF-E8C2D994E58F}" type="presParOf" srcId="{7F1C63CA-DC21-4F9D-B59F-E1340449FBFF}" destId="{5F983552-50EF-44AD-A21A-A10AE76AA6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ACERCAMIENTO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2C485470-94FB-417D-A3AD-53019D4D8C28}">
      <dgm:prSet phldrT="[Texto]"/>
      <dgm:spPr/>
      <dgm:t>
        <a:bodyPr/>
        <a:lstStyle/>
        <a:p>
          <a:r>
            <a:rPr lang="es-ES" dirty="0"/>
            <a:t>SONDEO </a:t>
          </a:r>
          <a:endParaRPr lang="es-CO" dirty="0"/>
        </a:p>
      </dgm:t>
    </dgm:pt>
    <dgm:pt modelId="{D871F2D6-B53A-4564-B369-84876F1D2B07}" type="parTrans" cxnId="{EE892D7A-931A-49C2-8C08-294030759CD2}">
      <dgm:prSet/>
      <dgm:spPr/>
      <dgm:t>
        <a:bodyPr/>
        <a:lstStyle/>
        <a:p>
          <a:endParaRPr lang="es-CO"/>
        </a:p>
      </dgm:t>
    </dgm:pt>
    <dgm:pt modelId="{DAC3FF55-3E39-423D-83DC-F1617C1E9FF0}" type="sibTrans" cxnId="{EE892D7A-931A-49C2-8C08-294030759CD2}">
      <dgm:prSet/>
      <dgm:spPr/>
      <dgm:t>
        <a:bodyPr/>
        <a:lstStyle/>
        <a:p>
          <a:endParaRPr lang="es-CO"/>
        </a:p>
      </dgm:t>
    </dgm:pt>
    <dgm:pt modelId="{8AEE1CF0-0C30-4926-AB61-0C7407F474B5}">
      <dgm:prSet phldrT="[Texto]"/>
      <dgm:spPr/>
      <dgm:t>
        <a:bodyPr/>
        <a:lstStyle/>
        <a:p>
          <a:r>
            <a:rPr lang="es-ES" dirty="0"/>
            <a:t>PRESENTACIÓN </a:t>
          </a:r>
          <a:endParaRPr lang="es-CO" dirty="0"/>
        </a:p>
      </dgm:t>
    </dgm:pt>
    <dgm:pt modelId="{D81603EC-D17D-49F2-BA96-C97135F19A42}" type="parTrans" cxnId="{5C61B93C-93C8-4650-B169-8516CA7E1EA3}">
      <dgm:prSet/>
      <dgm:spPr/>
      <dgm:t>
        <a:bodyPr/>
        <a:lstStyle/>
        <a:p>
          <a:endParaRPr lang="es-CO"/>
        </a:p>
      </dgm:t>
    </dgm:pt>
    <dgm:pt modelId="{EFD96108-D208-4261-B30F-FFE07FF12E13}" type="sibTrans" cxnId="{5C61B93C-93C8-4650-B169-8516CA7E1EA3}">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3">
        <dgm:presLayoutVars>
          <dgm:bulletEnabled val="1"/>
        </dgm:presLayoutVars>
      </dgm:prSet>
      <dgm:spPr/>
    </dgm:pt>
    <dgm:pt modelId="{A747A2D6-C1BB-4244-B226-B9FD3BF95335}" type="pres">
      <dgm:prSet presAssocID="{54C604F5-1DB4-4A00-88AD-CC966F13FBA1}" presName="sibTrans" presStyleLbl="sibTrans2D1" presStyleIdx="0" presStyleCnt="2"/>
      <dgm:spPr/>
    </dgm:pt>
    <dgm:pt modelId="{BCBB2FD1-FE33-499F-8F24-124DA6ED409C}" type="pres">
      <dgm:prSet presAssocID="{54C604F5-1DB4-4A00-88AD-CC966F13FBA1}" presName="connectorText" presStyleLbl="sibTrans2D1" presStyleIdx="0" presStyleCnt="2"/>
      <dgm:spPr/>
    </dgm:pt>
    <dgm:pt modelId="{DFF10E58-ADC5-45F9-AAB3-10D22241C886}" type="pres">
      <dgm:prSet presAssocID="{2C485470-94FB-417D-A3AD-53019D4D8C28}" presName="node" presStyleLbl="node1" presStyleIdx="1" presStyleCnt="3">
        <dgm:presLayoutVars>
          <dgm:bulletEnabled val="1"/>
        </dgm:presLayoutVars>
      </dgm:prSet>
      <dgm:spPr/>
    </dgm:pt>
    <dgm:pt modelId="{7F6EA7F0-43BE-4033-B74B-250244DF084F}" type="pres">
      <dgm:prSet presAssocID="{DAC3FF55-3E39-423D-83DC-F1617C1E9FF0}" presName="sibTrans" presStyleLbl="sibTrans2D1" presStyleIdx="1" presStyleCnt="2"/>
      <dgm:spPr/>
    </dgm:pt>
    <dgm:pt modelId="{9CBDE2EE-870F-49E2-9FAD-FF400252B95C}" type="pres">
      <dgm:prSet presAssocID="{DAC3FF55-3E39-423D-83DC-F1617C1E9FF0}" presName="connectorText" presStyleLbl="sibTrans2D1" presStyleIdx="1" presStyleCnt="2"/>
      <dgm:spPr/>
    </dgm:pt>
    <dgm:pt modelId="{DC52851B-9785-4C05-8936-5DA1F995D028}" type="pres">
      <dgm:prSet presAssocID="{8AEE1CF0-0C30-4926-AB61-0C7407F474B5}" presName="node" presStyleLbl="node1" presStyleIdx="2" presStyleCnt="3">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B237AD19-A1E3-4392-AF24-635B79BA82DC}" type="presOf" srcId="{DAC3FF55-3E39-423D-83DC-F1617C1E9FF0}" destId="{9CBDE2EE-870F-49E2-9FAD-FF400252B95C}" srcOrd="1" destOrd="0" presId="urn:microsoft.com/office/officeart/2005/8/layout/process1"/>
    <dgm:cxn modelId="{5356351F-2D97-46DA-96C9-84C3A3704D70}" type="presOf" srcId="{7CCBAF13-F6C6-41D2-A669-6783C82D13A1}" destId="{689D42D6-32A1-49E9-B251-0DD34CAD60AC}" srcOrd="0" destOrd="0" presId="urn:microsoft.com/office/officeart/2005/8/layout/process1"/>
    <dgm:cxn modelId="{730C482C-D09D-4E61-AED0-1295928ED507}" type="presOf" srcId="{8AEE1CF0-0C30-4926-AB61-0C7407F474B5}" destId="{DC52851B-9785-4C05-8936-5DA1F995D028}" srcOrd="0" destOrd="0" presId="urn:microsoft.com/office/officeart/2005/8/layout/process1"/>
    <dgm:cxn modelId="{2C1CA938-E642-4D05-B56D-F6763D41BCDE}" type="presOf" srcId="{54C604F5-1DB4-4A00-88AD-CC966F13FBA1}" destId="{BCBB2FD1-FE33-499F-8F24-124DA6ED409C}" srcOrd="1" destOrd="0" presId="urn:microsoft.com/office/officeart/2005/8/layout/process1"/>
    <dgm:cxn modelId="{451A503B-CC81-4DED-8A28-FA31D076D50C}" type="presOf" srcId="{2C485470-94FB-417D-A3AD-53019D4D8C28}" destId="{DFF10E58-ADC5-45F9-AAB3-10D22241C886}" srcOrd="0" destOrd="0" presId="urn:microsoft.com/office/officeart/2005/8/layout/process1"/>
    <dgm:cxn modelId="{5C61B93C-93C8-4650-B169-8516CA7E1EA3}" srcId="{8315587F-256B-4417-A5D3-59E0E9B7226B}" destId="{8AEE1CF0-0C30-4926-AB61-0C7407F474B5}" srcOrd="2" destOrd="0" parTransId="{D81603EC-D17D-49F2-BA96-C97135F19A42}" sibTransId="{EFD96108-D208-4261-B30F-FFE07FF12E13}"/>
    <dgm:cxn modelId="{F32F4460-06A4-4E73-94E4-2C3CD641A69F}" type="presOf" srcId="{8315587F-256B-4417-A5D3-59E0E9B7226B}" destId="{E76BC562-4C99-415B-A4EE-C5FB6ED9270C}" srcOrd="0" destOrd="0" presId="urn:microsoft.com/office/officeart/2005/8/layout/process1"/>
    <dgm:cxn modelId="{C2983174-A464-4F5F-9310-72D2CE1371C6}" type="presOf" srcId="{54C604F5-1DB4-4A00-88AD-CC966F13FBA1}" destId="{A747A2D6-C1BB-4244-B226-B9FD3BF95335}" srcOrd="0" destOrd="0" presId="urn:microsoft.com/office/officeart/2005/8/layout/process1"/>
    <dgm:cxn modelId="{EE892D7A-931A-49C2-8C08-294030759CD2}" srcId="{8315587F-256B-4417-A5D3-59E0E9B7226B}" destId="{2C485470-94FB-417D-A3AD-53019D4D8C28}" srcOrd="1" destOrd="0" parTransId="{D871F2D6-B53A-4564-B369-84876F1D2B07}" sibTransId="{DAC3FF55-3E39-423D-83DC-F1617C1E9FF0}"/>
    <dgm:cxn modelId="{1E5266B8-A135-456A-918B-9655DE7B2F54}" type="presOf" srcId="{DAC3FF55-3E39-423D-83DC-F1617C1E9FF0}" destId="{7F6EA7F0-43BE-4033-B74B-250244DF084F}"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 modelId="{4ED62975-7F43-4F05-8E64-ADA7519C2C57}" type="presParOf" srcId="{E76BC562-4C99-415B-A4EE-C5FB6ED9270C}" destId="{A747A2D6-C1BB-4244-B226-B9FD3BF95335}" srcOrd="1" destOrd="0" presId="urn:microsoft.com/office/officeart/2005/8/layout/process1"/>
    <dgm:cxn modelId="{82600622-0663-4C3D-A7DA-BFFE7012B769}" type="presParOf" srcId="{A747A2D6-C1BB-4244-B226-B9FD3BF95335}" destId="{BCBB2FD1-FE33-499F-8F24-124DA6ED409C}" srcOrd="0" destOrd="0" presId="urn:microsoft.com/office/officeart/2005/8/layout/process1"/>
    <dgm:cxn modelId="{61B18E96-D9F7-496D-B56B-B8F0A19120A9}" type="presParOf" srcId="{E76BC562-4C99-415B-A4EE-C5FB6ED9270C}" destId="{DFF10E58-ADC5-45F9-AAB3-10D22241C886}" srcOrd="2" destOrd="0" presId="urn:microsoft.com/office/officeart/2005/8/layout/process1"/>
    <dgm:cxn modelId="{3E8A4E25-24B5-4232-8986-580469C10005}" type="presParOf" srcId="{E76BC562-4C99-415B-A4EE-C5FB6ED9270C}" destId="{7F6EA7F0-43BE-4033-B74B-250244DF084F}" srcOrd="3" destOrd="0" presId="urn:microsoft.com/office/officeart/2005/8/layout/process1"/>
    <dgm:cxn modelId="{FBE3D3DA-769C-4FF4-A197-50DCD1E0017E}" type="presParOf" srcId="{7F6EA7F0-43BE-4033-B74B-250244DF084F}" destId="{9CBDE2EE-870F-49E2-9FAD-FF400252B95C}" srcOrd="0" destOrd="0" presId="urn:microsoft.com/office/officeart/2005/8/layout/process1"/>
    <dgm:cxn modelId="{AE9EF334-98DD-4F62-9905-739B74DB752A}" type="presParOf" srcId="{E76BC562-4C99-415B-A4EE-C5FB6ED9270C}" destId="{DC52851B-9785-4C05-8936-5DA1F995D02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ACERCAMIENTO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ACERCAMIENTO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SONDEO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837865-01DA-4659-9CEA-35D2AB73191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CO"/>
        </a:p>
      </dgm:t>
    </dgm:pt>
    <dgm:pt modelId="{A8B58377-2E02-4597-8AA6-FF4FDDEF15C0}">
      <dgm:prSet custT="1"/>
      <dgm:spPr/>
      <dgm:t>
        <a:bodyPr/>
        <a:lstStyle/>
        <a:p>
          <a:r>
            <a:rPr lang="es-CO" sz="1800" dirty="0">
              <a:effectLst/>
              <a:ea typeface="Times New Roman" panose="02020603050405020304" pitchFamily="18" charset="0"/>
            </a:rPr>
            <a:t>Que el cliente revele las condiciones bajo las cuales estará dispuesto a comprar. </a:t>
          </a:r>
          <a:endParaRPr lang="es-CO" sz="1800" dirty="0"/>
        </a:p>
      </dgm:t>
    </dgm:pt>
    <dgm:pt modelId="{B44BC965-2160-4EDC-ABA9-8F146B5FA86B}" type="parTrans" cxnId="{E23884BE-B6F0-4852-8D69-7D828CE6AAAA}">
      <dgm:prSet/>
      <dgm:spPr/>
      <dgm:t>
        <a:bodyPr/>
        <a:lstStyle/>
        <a:p>
          <a:endParaRPr lang="es-CO"/>
        </a:p>
      </dgm:t>
    </dgm:pt>
    <dgm:pt modelId="{D9D66F05-F5C9-44F3-ABD1-1EC3E2CF7E73}" type="sibTrans" cxnId="{E23884BE-B6F0-4852-8D69-7D828CE6AAAA}">
      <dgm:prSet/>
      <dgm:spPr/>
      <dgm:t>
        <a:bodyPr/>
        <a:lstStyle/>
        <a:p>
          <a:endParaRPr lang="es-CO"/>
        </a:p>
      </dgm:t>
    </dgm:pt>
    <dgm:pt modelId="{3832D748-017F-428F-8E28-6A157B6692F2}">
      <dgm:prSet custT="1"/>
      <dgm:spPr/>
      <dgm:t>
        <a:bodyPr/>
        <a:lstStyle/>
        <a:p>
          <a:r>
            <a:rPr lang="es-CO" sz="1800" b="0" dirty="0"/>
            <a:t>Permite desarrollar un ambiente de confianza y credibilidad con el cliente.  </a:t>
          </a:r>
        </a:p>
      </dgm:t>
    </dgm:pt>
    <dgm:pt modelId="{D2203618-61BC-4D45-8F53-A85B9860FBF1}" type="parTrans" cxnId="{1D190D30-D985-4A4E-8645-CC9D81937535}">
      <dgm:prSet/>
      <dgm:spPr/>
      <dgm:t>
        <a:bodyPr/>
        <a:lstStyle/>
        <a:p>
          <a:endParaRPr lang="es-CO"/>
        </a:p>
      </dgm:t>
    </dgm:pt>
    <dgm:pt modelId="{306C9E02-7A2E-4EC5-9BFA-1F2D4A77A845}" type="sibTrans" cxnId="{1D190D30-D985-4A4E-8645-CC9D81937535}">
      <dgm:prSet/>
      <dgm:spPr/>
      <dgm:t>
        <a:bodyPr/>
        <a:lstStyle/>
        <a:p>
          <a:endParaRPr lang="es-CO"/>
        </a:p>
      </dgm:t>
    </dgm:pt>
    <dgm:pt modelId="{098EB8A6-11B0-4743-A210-926BA5E09304}">
      <dgm:prSet custT="1"/>
      <dgm:spPr/>
      <dgm:t>
        <a:bodyPr/>
        <a:lstStyle/>
        <a:p>
          <a:r>
            <a:rPr lang="es-CO" sz="1800" b="0" dirty="0"/>
            <a:t>Que el cliente exponga sus necesidades, expectativas, deseos, etc. </a:t>
          </a:r>
        </a:p>
      </dgm:t>
    </dgm:pt>
    <dgm:pt modelId="{2965D67B-AE14-45A5-BCDC-A031BE2E0403}" type="parTrans" cxnId="{B2048FA3-AFAB-4D70-9B90-A0B82E89D0BD}">
      <dgm:prSet/>
      <dgm:spPr/>
      <dgm:t>
        <a:bodyPr/>
        <a:lstStyle/>
        <a:p>
          <a:endParaRPr lang="es-CO"/>
        </a:p>
      </dgm:t>
    </dgm:pt>
    <dgm:pt modelId="{70EED8ED-F7FB-408A-81F8-F916F33FBC72}" type="sibTrans" cxnId="{B2048FA3-AFAB-4D70-9B90-A0B82E89D0BD}">
      <dgm:prSet/>
      <dgm:spPr/>
      <dgm:t>
        <a:bodyPr/>
        <a:lstStyle/>
        <a:p>
          <a:endParaRPr lang="es-CO"/>
        </a:p>
      </dgm:t>
    </dgm:pt>
    <dgm:pt modelId="{520A9C43-A4AD-4046-9BF2-8BEC2EA56EB4}" type="pres">
      <dgm:prSet presAssocID="{D7837865-01DA-4659-9CEA-35D2AB731919}" presName="CompostProcess" presStyleCnt="0">
        <dgm:presLayoutVars>
          <dgm:dir/>
          <dgm:resizeHandles val="exact"/>
        </dgm:presLayoutVars>
      </dgm:prSet>
      <dgm:spPr/>
    </dgm:pt>
    <dgm:pt modelId="{2DD950C8-2475-4EDF-8845-74840D955582}" type="pres">
      <dgm:prSet presAssocID="{D7837865-01DA-4659-9CEA-35D2AB731919}" presName="arrow" presStyleLbl="bgShp" presStyleIdx="0" presStyleCnt="1"/>
      <dgm:spPr/>
    </dgm:pt>
    <dgm:pt modelId="{59699554-E64A-4D9C-A924-70398C501C77}" type="pres">
      <dgm:prSet presAssocID="{D7837865-01DA-4659-9CEA-35D2AB731919}" presName="linearProcess" presStyleCnt="0"/>
      <dgm:spPr/>
    </dgm:pt>
    <dgm:pt modelId="{23DE2643-DCE0-4FDE-93DC-CA3226E0E776}" type="pres">
      <dgm:prSet presAssocID="{098EB8A6-11B0-4743-A210-926BA5E09304}" presName="textNode" presStyleLbl="node1" presStyleIdx="0" presStyleCnt="3">
        <dgm:presLayoutVars>
          <dgm:bulletEnabled val="1"/>
        </dgm:presLayoutVars>
      </dgm:prSet>
      <dgm:spPr/>
    </dgm:pt>
    <dgm:pt modelId="{59185E7D-A451-48C5-91EC-8F9F8CB94524}" type="pres">
      <dgm:prSet presAssocID="{70EED8ED-F7FB-408A-81F8-F916F33FBC72}" presName="sibTrans" presStyleCnt="0"/>
      <dgm:spPr/>
    </dgm:pt>
    <dgm:pt modelId="{CB4BDC85-3EF3-44DD-B3F8-F833DF354E16}" type="pres">
      <dgm:prSet presAssocID="{A8B58377-2E02-4597-8AA6-FF4FDDEF15C0}" presName="textNode" presStyleLbl="node1" presStyleIdx="1" presStyleCnt="3">
        <dgm:presLayoutVars>
          <dgm:bulletEnabled val="1"/>
        </dgm:presLayoutVars>
      </dgm:prSet>
      <dgm:spPr/>
    </dgm:pt>
    <dgm:pt modelId="{9836D63B-7FA1-4278-B698-BFC5B1F697E0}" type="pres">
      <dgm:prSet presAssocID="{D9D66F05-F5C9-44F3-ABD1-1EC3E2CF7E73}" presName="sibTrans" presStyleCnt="0"/>
      <dgm:spPr/>
    </dgm:pt>
    <dgm:pt modelId="{FBAB89B2-0A12-4ABA-B4B9-9C9E23FCFDBD}" type="pres">
      <dgm:prSet presAssocID="{3832D748-017F-428F-8E28-6A157B6692F2}" presName="textNode" presStyleLbl="node1" presStyleIdx="2" presStyleCnt="3">
        <dgm:presLayoutVars>
          <dgm:bulletEnabled val="1"/>
        </dgm:presLayoutVars>
      </dgm:prSet>
      <dgm:spPr/>
    </dgm:pt>
  </dgm:ptLst>
  <dgm:cxnLst>
    <dgm:cxn modelId="{96995429-0CDA-4A87-AAC9-7408053139EB}" type="presOf" srcId="{3832D748-017F-428F-8E28-6A157B6692F2}" destId="{FBAB89B2-0A12-4ABA-B4B9-9C9E23FCFDBD}" srcOrd="0" destOrd="0" presId="urn:microsoft.com/office/officeart/2005/8/layout/hProcess9"/>
    <dgm:cxn modelId="{1D190D30-D985-4A4E-8645-CC9D81937535}" srcId="{D7837865-01DA-4659-9CEA-35D2AB731919}" destId="{3832D748-017F-428F-8E28-6A157B6692F2}" srcOrd="2" destOrd="0" parTransId="{D2203618-61BC-4D45-8F53-A85B9860FBF1}" sibTransId="{306C9E02-7A2E-4EC5-9BFA-1F2D4A77A845}"/>
    <dgm:cxn modelId="{B2048FA3-AFAB-4D70-9B90-A0B82E89D0BD}" srcId="{D7837865-01DA-4659-9CEA-35D2AB731919}" destId="{098EB8A6-11B0-4743-A210-926BA5E09304}" srcOrd="0" destOrd="0" parTransId="{2965D67B-AE14-45A5-BCDC-A031BE2E0403}" sibTransId="{70EED8ED-F7FB-408A-81F8-F916F33FBC72}"/>
    <dgm:cxn modelId="{E23884BE-B6F0-4852-8D69-7D828CE6AAAA}" srcId="{D7837865-01DA-4659-9CEA-35D2AB731919}" destId="{A8B58377-2E02-4597-8AA6-FF4FDDEF15C0}" srcOrd="1" destOrd="0" parTransId="{B44BC965-2160-4EDC-ABA9-8F146B5FA86B}" sibTransId="{D9D66F05-F5C9-44F3-ABD1-1EC3E2CF7E73}"/>
    <dgm:cxn modelId="{739ACDC4-F40D-4B16-9B0E-9550FDFF47A6}" type="presOf" srcId="{098EB8A6-11B0-4743-A210-926BA5E09304}" destId="{23DE2643-DCE0-4FDE-93DC-CA3226E0E776}" srcOrd="0" destOrd="0" presId="urn:microsoft.com/office/officeart/2005/8/layout/hProcess9"/>
    <dgm:cxn modelId="{7421C2D3-FE6B-4A5C-98F5-EAA9A248FF7C}" type="presOf" srcId="{A8B58377-2E02-4597-8AA6-FF4FDDEF15C0}" destId="{CB4BDC85-3EF3-44DD-B3F8-F833DF354E16}" srcOrd="0" destOrd="0" presId="urn:microsoft.com/office/officeart/2005/8/layout/hProcess9"/>
    <dgm:cxn modelId="{395830F0-F879-4108-8CF0-29DC6AEA779A}" type="presOf" srcId="{D7837865-01DA-4659-9CEA-35D2AB731919}" destId="{520A9C43-A4AD-4046-9BF2-8BEC2EA56EB4}" srcOrd="0" destOrd="0" presId="urn:microsoft.com/office/officeart/2005/8/layout/hProcess9"/>
    <dgm:cxn modelId="{03CB7A7D-7ADB-4E8B-8D43-92C853BE6960}" type="presParOf" srcId="{520A9C43-A4AD-4046-9BF2-8BEC2EA56EB4}" destId="{2DD950C8-2475-4EDF-8845-74840D955582}" srcOrd="0" destOrd="0" presId="urn:microsoft.com/office/officeart/2005/8/layout/hProcess9"/>
    <dgm:cxn modelId="{36962C76-528B-4526-893D-CCADBC5E2A99}" type="presParOf" srcId="{520A9C43-A4AD-4046-9BF2-8BEC2EA56EB4}" destId="{59699554-E64A-4D9C-A924-70398C501C77}" srcOrd="1" destOrd="0" presId="urn:microsoft.com/office/officeart/2005/8/layout/hProcess9"/>
    <dgm:cxn modelId="{EA536C75-6B62-4D0B-B5D2-FB5CEE7576AA}" type="presParOf" srcId="{59699554-E64A-4D9C-A924-70398C501C77}" destId="{23DE2643-DCE0-4FDE-93DC-CA3226E0E776}" srcOrd="0" destOrd="0" presId="urn:microsoft.com/office/officeart/2005/8/layout/hProcess9"/>
    <dgm:cxn modelId="{B64EAC64-3141-445A-ADF0-700704829875}" type="presParOf" srcId="{59699554-E64A-4D9C-A924-70398C501C77}" destId="{59185E7D-A451-48C5-91EC-8F9F8CB94524}" srcOrd="1" destOrd="0" presId="urn:microsoft.com/office/officeart/2005/8/layout/hProcess9"/>
    <dgm:cxn modelId="{A2FE41F0-DD6A-498D-BE5A-88D4F2C241F0}" type="presParOf" srcId="{59699554-E64A-4D9C-A924-70398C501C77}" destId="{CB4BDC85-3EF3-44DD-B3F8-F833DF354E16}" srcOrd="2" destOrd="0" presId="urn:microsoft.com/office/officeart/2005/8/layout/hProcess9"/>
    <dgm:cxn modelId="{B9DE018C-410B-4769-A0BA-3D160C38C5F0}" type="presParOf" srcId="{59699554-E64A-4D9C-A924-70398C501C77}" destId="{9836D63B-7FA1-4278-B698-BFC5B1F697E0}" srcOrd="3" destOrd="0" presId="urn:microsoft.com/office/officeart/2005/8/layout/hProcess9"/>
    <dgm:cxn modelId="{34BBD5CE-D5AB-4195-B6D9-F4C3D81699F1}" type="presParOf" srcId="{59699554-E64A-4D9C-A924-70398C501C77}" destId="{FBAB89B2-0A12-4ABA-B4B9-9C9E23FCFDBD}"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15587F-256B-4417-A5D3-59E0E9B7226B}" type="doc">
      <dgm:prSet loTypeId="urn:microsoft.com/office/officeart/2005/8/layout/process1" loCatId="process" qsTypeId="urn:microsoft.com/office/officeart/2005/8/quickstyle/simple1" qsCatId="simple" csTypeId="urn:microsoft.com/office/officeart/2005/8/colors/accent1_2" csCatId="accent1" phldr="1"/>
      <dgm:spPr/>
    </dgm:pt>
    <dgm:pt modelId="{7CCBAF13-F6C6-41D2-A669-6783C82D13A1}">
      <dgm:prSet phldrT="[Texto]"/>
      <dgm:spPr/>
      <dgm:t>
        <a:bodyPr/>
        <a:lstStyle/>
        <a:p>
          <a:r>
            <a:rPr lang="es-ES" dirty="0"/>
            <a:t>SONDEO </a:t>
          </a:r>
          <a:endParaRPr lang="es-CO" dirty="0"/>
        </a:p>
      </dgm:t>
    </dgm:pt>
    <dgm:pt modelId="{20EF9939-E196-46ED-AEDF-8A95419ECDEB}" type="parTrans" cxnId="{EBAC3706-C190-4012-89C1-48DEA3B2E081}">
      <dgm:prSet/>
      <dgm:spPr/>
      <dgm:t>
        <a:bodyPr/>
        <a:lstStyle/>
        <a:p>
          <a:endParaRPr lang="es-CO"/>
        </a:p>
      </dgm:t>
    </dgm:pt>
    <dgm:pt modelId="{54C604F5-1DB4-4A00-88AD-CC966F13FBA1}" type="sibTrans" cxnId="{EBAC3706-C190-4012-89C1-48DEA3B2E081}">
      <dgm:prSet/>
      <dgm:spPr/>
      <dgm:t>
        <a:bodyPr/>
        <a:lstStyle/>
        <a:p>
          <a:endParaRPr lang="es-CO"/>
        </a:p>
      </dgm:t>
    </dgm:pt>
    <dgm:pt modelId="{E76BC562-4C99-415B-A4EE-C5FB6ED9270C}" type="pres">
      <dgm:prSet presAssocID="{8315587F-256B-4417-A5D3-59E0E9B7226B}" presName="Name0" presStyleCnt="0">
        <dgm:presLayoutVars>
          <dgm:dir/>
          <dgm:resizeHandles val="exact"/>
        </dgm:presLayoutVars>
      </dgm:prSet>
      <dgm:spPr/>
    </dgm:pt>
    <dgm:pt modelId="{689D42D6-32A1-49E9-B251-0DD34CAD60AC}" type="pres">
      <dgm:prSet presAssocID="{7CCBAF13-F6C6-41D2-A669-6783C82D13A1}" presName="node" presStyleLbl="node1" presStyleIdx="0" presStyleCnt="1" custLinFactNeighborX="54175" custLinFactNeighborY="-11966">
        <dgm:presLayoutVars>
          <dgm:bulletEnabled val="1"/>
        </dgm:presLayoutVars>
      </dgm:prSet>
      <dgm:spPr/>
    </dgm:pt>
  </dgm:ptLst>
  <dgm:cxnLst>
    <dgm:cxn modelId="{EBAC3706-C190-4012-89C1-48DEA3B2E081}" srcId="{8315587F-256B-4417-A5D3-59E0E9B7226B}" destId="{7CCBAF13-F6C6-41D2-A669-6783C82D13A1}" srcOrd="0" destOrd="0" parTransId="{20EF9939-E196-46ED-AEDF-8A95419ECDEB}" sibTransId="{54C604F5-1DB4-4A00-88AD-CC966F13FBA1}"/>
    <dgm:cxn modelId="{5356351F-2D97-46DA-96C9-84C3A3704D70}" type="presOf" srcId="{7CCBAF13-F6C6-41D2-A669-6783C82D13A1}" destId="{689D42D6-32A1-49E9-B251-0DD34CAD60AC}" srcOrd="0" destOrd="0" presId="urn:microsoft.com/office/officeart/2005/8/layout/process1"/>
    <dgm:cxn modelId="{F32F4460-06A4-4E73-94E4-2C3CD641A69F}" type="presOf" srcId="{8315587F-256B-4417-A5D3-59E0E9B7226B}" destId="{E76BC562-4C99-415B-A4EE-C5FB6ED9270C}" srcOrd="0" destOrd="0" presId="urn:microsoft.com/office/officeart/2005/8/layout/process1"/>
    <dgm:cxn modelId="{3393A1AE-5D81-44CD-9193-5ABEF2C26C87}" type="presParOf" srcId="{E76BC562-4C99-415B-A4EE-C5FB6ED9270C}" destId="{689D42D6-32A1-49E9-B251-0DD34CAD60A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668AAD-08A1-42AA-B03A-CBFB205A389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O"/>
        </a:p>
      </dgm:t>
    </dgm:pt>
    <dgm:pt modelId="{152D84BD-2A6B-4B22-B6A9-235B2802A09D}">
      <dgm:prSet phldrT="[Texto]"/>
      <dgm:spPr/>
      <dgm:t>
        <a:bodyPr/>
        <a:lstStyle/>
        <a:p>
          <a:r>
            <a:rPr lang="es-ES" dirty="0"/>
            <a:t>TIPOS DE PREGUNTAS </a:t>
          </a:r>
          <a:endParaRPr lang="es-CO" dirty="0"/>
        </a:p>
      </dgm:t>
    </dgm:pt>
    <dgm:pt modelId="{94063122-721E-44D8-AA21-4094E0124514}" type="parTrans" cxnId="{4974EFDD-528E-4CB2-9593-E87ED3E5E858}">
      <dgm:prSet/>
      <dgm:spPr/>
      <dgm:t>
        <a:bodyPr/>
        <a:lstStyle/>
        <a:p>
          <a:endParaRPr lang="es-CO"/>
        </a:p>
      </dgm:t>
    </dgm:pt>
    <dgm:pt modelId="{6FBF25DF-0E64-4098-8A9D-234D8FC9B058}" type="sibTrans" cxnId="{4974EFDD-528E-4CB2-9593-E87ED3E5E858}">
      <dgm:prSet/>
      <dgm:spPr/>
      <dgm:t>
        <a:bodyPr/>
        <a:lstStyle/>
        <a:p>
          <a:endParaRPr lang="es-CO"/>
        </a:p>
      </dgm:t>
    </dgm:pt>
    <dgm:pt modelId="{65E1A4D6-823D-44ED-8256-E4A36ECDD128}">
      <dgm:prSet phldrT="[Texto]" custT="1"/>
      <dgm:spPr/>
      <dgm:t>
        <a:bodyPr/>
        <a:lstStyle/>
        <a:p>
          <a:pPr>
            <a:buFont typeface="+mj-lt"/>
            <a:buAutoNum type="arabicPeriod"/>
          </a:pPr>
          <a:r>
            <a:rPr lang="es-CO" sz="1600" b="1" dirty="0">
              <a:effectLst/>
              <a:latin typeface="Calibri" panose="020F0502020204030204" pitchFamily="34" charset="0"/>
              <a:ea typeface="Times New Roman" panose="02020603050405020304" pitchFamily="18" charset="0"/>
            </a:rPr>
            <a:t>Preguntas de exploración: </a:t>
          </a:r>
          <a:r>
            <a:rPr lang="es-CO" sz="1600" dirty="0">
              <a:effectLst/>
              <a:latin typeface="Calibri" panose="020F0502020204030204" pitchFamily="34" charset="0"/>
              <a:ea typeface="Times New Roman" panose="02020603050405020304" pitchFamily="18" charset="0"/>
            </a:rPr>
            <a:t>El objetivo de este tipo de preguntas es conocer la situación actual, las necesidades, los temores, las expectativas, etc. En general, conocer en qué consiste el "problema".</a:t>
          </a:r>
          <a:endParaRPr lang="es-CO" sz="1600" dirty="0"/>
        </a:p>
      </dgm:t>
    </dgm:pt>
    <dgm:pt modelId="{93F2054A-2DCD-478E-B669-32E9939B2C71}" type="parTrans" cxnId="{65E8F178-E2E3-4064-9B11-8EA5C83F3445}">
      <dgm:prSet/>
      <dgm:spPr/>
      <dgm:t>
        <a:bodyPr/>
        <a:lstStyle/>
        <a:p>
          <a:endParaRPr lang="es-CO"/>
        </a:p>
      </dgm:t>
    </dgm:pt>
    <dgm:pt modelId="{508EE83C-A74A-4073-AB05-4C0EBF37067C}" type="sibTrans" cxnId="{65E8F178-E2E3-4064-9B11-8EA5C83F3445}">
      <dgm:prSet/>
      <dgm:spPr/>
      <dgm:t>
        <a:bodyPr/>
        <a:lstStyle/>
        <a:p>
          <a:endParaRPr lang="es-CO"/>
        </a:p>
      </dgm:t>
    </dgm:pt>
    <dgm:pt modelId="{0216F58D-8005-4395-91C9-2D1E9EBB02EB}">
      <dgm:prSet custT="1"/>
      <dgm:spPr/>
      <dgm:t>
        <a:bodyPr/>
        <a:lstStyle/>
        <a:p>
          <a:r>
            <a:rPr lang="es-CO" sz="1600" b="1" dirty="0">
              <a:effectLst/>
              <a:latin typeface="Calibri" panose="020F0502020204030204" pitchFamily="34" charset="0"/>
              <a:ea typeface="Times New Roman" panose="02020603050405020304" pitchFamily="18" charset="0"/>
            </a:rPr>
            <a:t>Preguntas de refuerzo: </a:t>
          </a:r>
          <a:r>
            <a:rPr lang="es-CO" sz="1600" dirty="0">
              <a:effectLst/>
              <a:latin typeface="Calibri" panose="020F0502020204030204" pitchFamily="34" charset="0"/>
              <a:ea typeface="Times New Roman" panose="02020603050405020304" pitchFamily="18" charset="0"/>
            </a:rPr>
            <a:t>Con estas preguntas se pretende profundizar en aspectos específicos o validar lo que el cliente está transmitiendo. </a:t>
          </a:r>
        </a:p>
      </dgm:t>
    </dgm:pt>
    <dgm:pt modelId="{A5303F68-EB7C-4D01-953C-71173820F5B3}" type="parTrans" cxnId="{33AC9AF3-1944-4F06-9C80-5B58F601F7E0}">
      <dgm:prSet/>
      <dgm:spPr/>
      <dgm:t>
        <a:bodyPr/>
        <a:lstStyle/>
        <a:p>
          <a:endParaRPr lang="es-CO"/>
        </a:p>
      </dgm:t>
    </dgm:pt>
    <dgm:pt modelId="{0D344089-DE46-4430-A46A-6DE6F698E355}" type="sibTrans" cxnId="{33AC9AF3-1944-4F06-9C80-5B58F601F7E0}">
      <dgm:prSet/>
      <dgm:spPr/>
      <dgm:t>
        <a:bodyPr/>
        <a:lstStyle/>
        <a:p>
          <a:endParaRPr lang="es-CO"/>
        </a:p>
      </dgm:t>
    </dgm:pt>
    <dgm:pt modelId="{CD5CC4A0-A00C-41EE-8A25-95E3215B3D2F}">
      <dgm:prSet custT="1"/>
      <dgm:spPr/>
      <dgm:t>
        <a:bodyPr/>
        <a:lstStyle/>
        <a:p>
          <a:r>
            <a:rPr lang="es-CO" sz="1600" b="1" dirty="0">
              <a:effectLst/>
              <a:latin typeface="Calibri" panose="020F0502020204030204" pitchFamily="34" charset="0"/>
              <a:ea typeface="Times New Roman" panose="02020603050405020304" pitchFamily="18" charset="0"/>
            </a:rPr>
            <a:t>Preguntas de identificación de soluciones</a:t>
          </a:r>
          <a:r>
            <a:rPr lang="es-CO" sz="1600" dirty="0">
              <a:effectLst/>
              <a:latin typeface="Calibri" panose="020F0502020204030204" pitchFamily="34" charset="0"/>
              <a:ea typeface="Times New Roman" panose="02020603050405020304" pitchFamily="18" charset="0"/>
            </a:rPr>
            <a:t>: En este caso se procura conocer o explorar la reacción del cliente a la variedad de soluciones que le puedo ofrecer. </a:t>
          </a:r>
        </a:p>
      </dgm:t>
    </dgm:pt>
    <dgm:pt modelId="{8E468695-7E14-41E1-92F3-23CCFF36E8DE}" type="parTrans" cxnId="{6CAE467C-02AF-411A-9447-FD7B4569DAAC}">
      <dgm:prSet/>
      <dgm:spPr/>
      <dgm:t>
        <a:bodyPr/>
        <a:lstStyle/>
        <a:p>
          <a:endParaRPr lang="es-CO"/>
        </a:p>
      </dgm:t>
    </dgm:pt>
    <dgm:pt modelId="{172A1123-851A-46D9-BB91-C0C7614557C0}" type="sibTrans" cxnId="{6CAE467C-02AF-411A-9447-FD7B4569DAAC}">
      <dgm:prSet/>
      <dgm:spPr/>
      <dgm:t>
        <a:bodyPr/>
        <a:lstStyle/>
        <a:p>
          <a:endParaRPr lang="es-CO"/>
        </a:p>
      </dgm:t>
    </dgm:pt>
    <dgm:pt modelId="{670FA1B0-C77B-46CF-9189-446DD7826F6F}" type="pres">
      <dgm:prSet presAssocID="{CA668AAD-08A1-42AA-B03A-CBFB205A3897}" presName="Name0" presStyleCnt="0">
        <dgm:presLayoutVars>
          <dgm:chPref val="1"/>
          <dgm:dir/>
          <dgm:animOne val="branch"/>
          <dgm:animLvl val="lvl"/>
          <dgm:resizeHandles val="exact"/>
        </dgm:presLayoutVars>
      </dgm:prSet>
      <dgm:spPr/>
    </dgm:pt>
    <dgm:pt modelId="{9CE2042A-4344-41BD-903E-3D315A1C63A6}" type="pres">
      <dgm:prSet presAssocID="{152D84BD-2A6B-4B22-B6A9-235B2802A09D}" presName="root1" presStyleCnt="0"/>
      <dgm:spPr/>
    </dgm:pt>
    <dgm:pt modelId="{00053EAB-797E-4FF5-9341-F5DA67DAEE76}" type="pres">
      <dgm:prSet presAssocID="{152D84BD-2A6B-4B22-B6A9-235B2802A09D}" presName="LevelOneTextNode" presStyleLbl="node0" presStyleIdx="0" presStyleCnt="1">
        <dgm:presLayoutVars>
          <dgm:chPref val="3"/>
        </dgm:presLayoutVars>
      </dgm:prSet>
      <dgm:spPr/>
    </dgm:pt>
    <dgm:pt modelId="{F7EC9F95-3106-48A9-88DB-E69742A7CC6A}" type="pres">
      <dgm:prSet presAssocID="{152D84BD-2A6B-4B22-B6A9-235B2802A09D}" presName="level2hierChild" presStyleCnt="0"/>
      <dgm:spPr/>
    </dgm:pt>
    <dgm:pt modelId="{B211ECE4-CA3B-4384-A580-2DCB53FCF23A}" type="pres">
      <dgm:prSet presAssocID="{93F2054A-2DCD-478E-B669-32E9939B2C71}" presName="conn2-1" presStyleLbl="parChTrans1D2" presStyleIdx="0" presStyleCnt="3"/>
      <dgm:spPr/>
    </dgm:pt>
    <dgm:pt modelId="{B473702E-E414-474F-878E-CEC4944A9B2B}" type="pres">
      <dgm:prSet presAssocID="{93F2054A-2DCD-478E-B669-32E9939B2C71}" presName="connTx" presStyleLbl="parChTrans1D2" presStyleIdx="0" presStyleCnt="3"/>
      <dgm:spPr/>
    </dgm:pt>
    <dgm:pt modelId="{4ABE902E-AE28-49EF-A555-16D6CDFFE5BD}" type="pres">
      <dgm:prSet presAssocID="{65E1A4D6-823D-44ED-8256-E4A36ECDD128}" presName="root2" presStyleCnt="0"/>
      <dgm:spPr/>
    </dgm:pt>
    <dgm:pt modelId="{C1DA27D7-E3C1-47B5-85A2-EC8BBD329D32}" type="pres">
      <dgm:prSet presAssocID="{65E1A4D6-823D-44ED-8256-E4A36ECDD128}" presName="LevelTwoTextNode" presStyleLbl="node2" presStyleIdx="0" presStyleCnt="3" custScaleX="379400" custScaleY="144671">
        <dgm:presLayoutVars>
          <dgm:chPref val="3"/>
        </dgm:presLayoutVars>
      </dgm:prSet>
      <dgm:spPr/>
    </dgm:pt>
    <dgm:pt modelId="{96AE5B09-BC0C-4AE5-89F6-B6D048EF70F6}" type="pres">
      <dgm:prSet presAssocID="{65E1A4D6-823D-44ED-8256-E4A36ECDD128}" presName="level3hierChild" presStyleCnt="0"/>
      <dgm:spPr/>
    </dgm:pt>
    <dgm:pt modelId="{898DC7E6-2166-4A79-A82E-F00B2D34994E}" type="pres">
      <dgm:prSet presAssocID="{A5303F68-EB7C-4D01-953C-71173820F5B3}" presName="conn2-1" presStyleLbl="parChTrans1D2" presStyleIdx="1" presStyleCnt="3"/>
      <dgm:spPr/>
    </dgm:pt>
    <dgm:pt modelId="{2A43AF18-1739-4FF5-B700-5F5255DDBC13}" type="pres">
      <dgm:prSet presAssocID="{A5303F68-EB7C-4D01-953C-71173820F5B3}" presName="connTx" presStyleLbl="parChTrans1D2" presStyleIdx="1" presStyleCnt="3"/>
      <dgm:spPr/>
    </dgm:pt>
    <dgm:pt modelId="{00A1AF7D-BA2A-4852-953D-2EED7AAAD420}" type="pres">
      <dgm:prSet presAssocID="{0216F58D-8005-4395-91C9-2D1E9EBB02EB}" presName="root2" presStyleCnt="0"/>
      <dgm:spPr/>
    </dgm:pt>
    <dgm:pt modelId="{0885B021-0D64-4158-AD4A-07EF3F6FB57F}" type="pres">
      <dgm:prSet presAssocID="{0216F58D-8005-4395-91C9-2D1E9EBB02EB}" presName="LevelTwoTextNode" presStyleLbl="node2" presStyleIdx="1" presStyleCnt="3" custScaleX="372459" custLinFactNeighborX="7251" custLinFactNeighborY="-1301">
        <dgm:presLayoutVars>
          <dgm:chPref val="3"/>
        </dgm:presLayoutVars>
      </dgm:prSet>
      <dgm:spPr/>
    </dgm:pt>
    <dgm:pt modelId="{8ABD63CF-BAF6-47A7-A586-7BB7CE274CE8}" type="pres">
      <dgm:prSet presAssocID="{0216F58D-8005-4395-91C9-2D1E9EBB02EB}" presName="level3hierChild" presStyleCnt="0"/>
      <dgm:spPr/>
    </dgm:pt>
    <dgm:pt modelId="{9B1BDD3F-1D0B-4B9B-AA13-4122153C7B05}" type="pres">
      <dgm:prSet presAssocID="{8E468695-7E14-41E1-92F3-23CCFF36E8DE}" presName="conn2-1" presStyleLbl="parChTrans1D2" presStyleIdx="2" presStyleCnt="3"/>
      <dgm:spPr/>
    </dgm:pt>
    <dgm:pt modelId="{31887600-3260-49F7-9451-22B78BA8A928}" type="pres">
      <dgm:prSet presAssocID="{8E468695-7E14-41E1-92F3-23CCFF36E8DE}" presName="connTx" presStyleLbl="parChTrans1D2" presStyleIdx="2" presStyleCnt="3"/>
      <dgm:spPr/>
    </dgm:pt>
    <dgm:pt modelId="{121068E9-FC2D-4960-986A-1CD48100B88D}" type="pres">
      <dgm:prSet presAssocID="{CD5CC4A0-A00C-41EE-8A25-95E3215B3D2F}" presName="root2" presStyleCnt="0"/>
      <dgm:spPr/>
    </dgm:pt>
    <dgm:pt modelId="{177C283F-47B7-4604-93D0-4561B93F2585}" type="pres">
      <dgm:prSet presAssocID="{CD5CC4A0-A00C-41EE-8A25-95E3215B3D2F}" presName="LevelTwoTextNode" presStyleLbl="node2" presStyleIdx="2" presStyleCnt="3" custScaleX="381251">
        <dgm:presLayoutVars>
          <dgm:chPref val="3"/>
        </dgm:presLayoutVars>
      </dgm:prSet>
      <dgm:spPr/>
    </dgm:pt>
    <dgm:pt modelId="{880B681E-91E6-4126-800E-C3E66E226F40}" type="pres">
      <dgm:prSet presAssocID="{CD5CC4A0-A00C-41EE-8A25-95E3215B3D2F}" presName="level3hierChild" presStyleCnt="0"/>
      <dgm:spPr/>
    </dgm:pt>
  </dgm:ptLst>
  <dgm:cxnLst>
    <dgm:cxn modelId="{F619AB0B-65D2-4C04-ADC8-106F03A13CEF}" type="presOf" srcId="{A5303F68-EB7C-4D01-953C-71173820F5B3}" destId="{898DC7E6-2166-4A79-A82E-F00B2D34994E}" srcOrd="0" destOrd="0" presId="urn:microsoft.com/office/officeart/2008/layout/HorizontalMultiLevelHierarchy"/>
    <dgm:cxn modelId="{67215C29-2005-42D3-A454-F97AE772DCA9}" type="presOf" srcId="{93F2054A-2DCD-478E-B669-32E9939B2C71}" destId="{B473702E-E414-474F-878E-CEC4944A9B2B}" srcOrd="1" destOrd="0" presId="urn:microsoft.com/office/officeart/2008/layout/HorizontalMultiLevelHierarchy"/>
    <dgm:cxn modelId="{91C7413B-C529-4003-87D7-9B38C87A4662}" type="presOf" srcId="{93F2054A-2DCD-478E-B669-32E9939B2C71}" destId="{B211ECE4-CA3B-4384-A580-2DCB53FCF23A}" srcOrd="0" destOrd="0" presId="urn:microsoft.com/office/officeart/2008/layout/HorizontalMultiLevelHierarchy"/>
    <dgm:cxn modelId="{65E8F178-E2E3-4064-9B11-8EA5C83F3445}" srcId="{152D84BD-2A6B-4B22-B6A9-235B2802A09D}" destId="{65E1A4D6-823D-44ED-8256-E4A36ECDD128}" srcOrd="0" destOrd="0" parTransId="{93F2054A-2DCD-478E-B669-32E9939B2C71}" sibTransId="{508EE83C-A74A-4073-AB05-4C0EBF37067C}"/>
    <dgm:cxn modelId="{6CAE467C-02AF-411A-9447-FD7B4569DAAC}" srcId="{152D84BD-2A6B-4B22-B6A9-235B2802A09D}" destId="{CD5CC4A0-A00C-41EE-8A25-95E3215B3D2F}" srcOrd="2" destOrd="0" parTransId="{8E468695-7E14-41E1-92F3-23CCFF36E8DE}" sibTransId="{172A1123-851A-46D9-BB91-C0C7614557C0}"/>
    <dgm:cxn modelId="{52ACE3BE-0477-4288-B44B-0453A9D54EF1}" type="presOf" srcId="{0216F58D-8005-4395-91C9-2D1E9EBB02EB}" destId="{0885B021-0D64-4158-AD4A-07EF3F6FB57F}" srcOrd="0" destOrd="0" presId="urn:microsoft.com/office/officeart/2008/layout/HorizontalMultiLevelHierarchy"/>
    <dgm:cxn modelId="{860693C1-E818-4CB5-AFE0-B45A41356947}" type="presOf" srcId="{152D84BD-2A6B-4B22-B6A9-235B2802A09D}" destId="{00053EAB-797E-4FF5-9341-F5DA67DAEE76}" srcOrd="0" destOrd="0" presId="urn:microsoft.com/office/officeart/2008/layout/HorizontalMultiLevelHierarchy"/>
    <dgm:cxn modelId="{D745B7CC-56A3-42CB-BCA8-EECAA90E6EB4}" type="presOf" srcId="{A5303F68-EB7C-4D01-953C-71173820F5B3}" destId="{2A43AF18-1739-4FF5-B700-5F5255DDBC13}" srcOrd="1" destOrd="0" presId="urn:microsoft.com/office/officeart/2008/layout/HorizontalMultiLevelHierarchy"/>
    <dgm:cxn modelId="{4974EFDD-528E-4CB2-9593-E87ED3E5E858}" srcId="{CA668AAD-08A1-42AA-B03A-CBFB205A3897}" destId="{152D84BD-2A6B-4B22-B6A9-235B2802A09D}" srcOrd="0" destOrd="0" parTransId="{94063122-721E-44D8-AA21-4094E0124514}" sibTransId="{6FBF25DF-0E64-4098-8A9D-234D8FC9B058}"/>
    <dgm:cxn modelId="{202B0CDF-107E-403B-9227-BDE7A7B23655}" type="presOf" srcId="{8E468695-7E14-41E1-92F3-23CCFF36E8DE}" destId="{9B1BDD3F-1D0B-4B9B-AA13-4122153C7B05}" srcOrd="0" destOrd="0" presId="urn:microsoft.com/office/officeart/2008/layout/HorizontalMultiLevelHierarchy"/>
    <dgm:cxn modelId="{279C03EA-A80B-43B6-B43D-60F77C25A37E}" type="presOf" srcId="{8E468695-7E14-41E1-92F3-23CCFF36E8DE}" destId="{31887600-3260-49F7-9451-22B78BA8A928}" srcOrd="1" destOrd="0" presId="urn:microsoft.com/office/officeart/2008/layout/HorizontalMultiLevelHierarchy"/>
    <dgm:cxn modelId="{CD5048EA-2979-408A-8ED6-7AA0548A87FB}" type="presOf" srcId="{CD5CC4A0-A00C-41EE-8A25-95E3215B3D2F}" destId="{177C283F-47B7-4604-93D0-4561B93F2585}" srcOrd="0" destOrd="0" presId="urn:microsoft.com/office/officeart/2008/layout/HorizontalMultiLevelHierarchy"/>
    <dgm:cxn modelId="{F3B01BEE-820D-4E9E-AB8E-D7D73D58DE3E}" type="presOf" srcId="{CA668AAD-08A1-42AA-B03A-CBFB205A3897}" destId="{670FA1B0-C77B-46CF-9189-446DD7826F6F}" srcOrd="0" destOrd="0" presId="urn:microsoft.com/office/officeart/2008/layout/HorizontalMultiLevelHierarchy"/>
    <dgm:cxn modelId="{33AC9AF3-1944-4F06-9C80-5B58F601F7E0}" srcId="{152D84BD-2A6B-4B22-B6A9-235B2802A09D}" destId="{0216F58D-8005-4395-91C9-2D1E9EBB02EB}" srcOrd="1" destOrd="0" parTransId="{A5303F68-EB7C-4D01-953C-71173820F5B3}" sibTransId="{0D344089-DE46-4430-A46A-6DE6F698E355}"/>
    <dgm:cxn modelId="{9B1AF6F3-B6CE-44AA-AD44-AB0D96BA9815}" type="presOf" srcId="{65E1A4D6-823D-44ED-8256-E4A36ECDD128}" destId="{C1DA27D7-E3C1-47B5-85A2-EC8BBD329D32}" srcOrd="0" destOrd="0" presId="urn:microsoft.com/office/officeart/2008/layout/HorizontalMultiLevelHierarchy"/>
    <dgm:cxn modelId="{3D0ED1B7-2B77-4528-B044-9437B759CEC1}" type="presParOf" srcId="{670FA1B0-C77B-46CF-9189-446DD7826F6F}" destId="{9CE2042A-4344-41BD-903E-3D315A1C63A6}" srcOrd="0" destOrd="0" presId="urn:microsoft.com/office/officeart/2008/layout/HorizontalMultiLevelHierarchy"/>
    <dgm:cxn modelId="{FD1DA3BA-C29E-4266-9540-D91BEB858E69}" type="presParOf" srcId="{9CE2042A-4344-41BD-903E-3D315A1C63A6}" destId="{00053EAB-797E-4FF5-9341-F5DA67DAEE76}" srcOrd="0" destOrd="0" presId="urn:microsoft.com/office/officeart/2008/layout/HorizontalMultiLevelHierarchy"/>
    <dgm:cxn modelId="{9E3D4E6E-B7C3-4BAA-A0C8-CBD5E6A6553E}" type="presParOf" srcId="{9CE2042A-4344-41BD-903E-3D315A1C63A6}" destId="{F7EC9F95-3106-48A9-88DB-E69742A7CC6A}" srcOrd="1" destOrd="0" presId="urn:microsoft.com/office/officeart/2008/layout/HorizontalMultiLevelHierarchy"/>
    <dgm:cxn modelId="{0E5643EE-1ADA-48B0-8B60-632128E3866F}" type="presParOf" srcId="{F7EC9F95-3106-48A9-88DB-E69742A7CC6A}" destId="{B211ECE4-CA3B-4384-A580-2DCB53FCF23A}" srcOrd="0" destOrd="0" presId="urn:microsoft.com/office/officeart/2008/layout/HorizontalMultiLevelHierarchy"/>
    <dgm:cxn modelId="{EB4FC942-4535-465F-B911-1DB987AE58A5}" type="presParOf" srcId="{B211ECE4-CA3B-4384-A580-2DCB53FCF23A}" destId="{B473702E-E414-474F-878E-CEC4944A9B2B}" srcOrd="0" destOrd="0" presId="urn:microsoft.com/office/officeart/2008/layout/HorizontalMultiLevelHierarchy"/>
    <dgm:cxn modelId="{6B9BAC61-F4E6-4859-B2B6-4159BB7E9C29}" type="presParOf" srcId="{F7EC9F95-3106-48A9-88DB-E69742A7CC6A}" destId="{4ABE902E-AE28-49EF-A555-16D6CDFFE5BD}" srcOrd="1" destOrd="0" presId="urn:microsoft.com/office/officeart/2008/layout/HorizontalMultiLevelHierarchy"/>
    <dgm:cxn modelId="{D65C928D-85DF-4A3F-952A-CE639106803C}" type="presParOf" srcId="{4ABE902E-AE28-49EF-A555-16D6CDFFE5BD}" destId="{C1DA27D7-E3C1-47B5-85A2-EC8BBD329D32}" srcOrd="0" destOrd="0" presId="urn:microsoft.com/office/officeart/2008/layout/HorizontalMultiLevelHierarchy"/>
    <dgm:cxn modelId="{9D9D5131-925D-4180-BC17-263FFB3DAE7D}" type="presParOf" srcId="{4ABE902E-AE28-49EF-A555-16D6CDFFE5BD}" destId="{96AE5B09-BC0C-4AE5-89F6-B6D048EF70F6}" srcOrd="1" destOrd="0" presId="urn:microsoft.com/office/officeart/2008/layout/HorizontalMultiLevelHierarchy"/>
    <dgm:cxn modelId="{A79829B5-DCF0-40C6-9905-16BD6D3E87D4}" type="presParOf" srcId="{F7EC9F95-3106-48A9-88DB-E69742A7CC6A}" destId="{898DC7E6-2166-4A79-A82E-F00B2D34994E}" srcOrd="2" destOrd="0" presId="urn:microsoft.com/office/officeart/2008/layout/HorizontalMultiLevelHierarchy"/>
    <dgm:cxn modelId="{69880800-729E-44F4-A3BF-61B11ED61E32}" type="presParOf" srcId="{898DC7E6-2166-4A79-A82E-F00B2D34994E}" destId="{2A43AF18-1739-4FF5-B700-5F5255DDBC13}" srcOrd="0" destOrd="0" presId="urn:microsoft.com/office/officeart/2008/layout/HorizontalMultiLevelHierarchy"/>
    <dgm:cxn modelId="{44E8C2AA-56A5-4A25-84D3-EB9E3C2D4637}" type="presParOf" srcId="{F7EC9F95-3106-48A9-88DB-E69742A7CC6A}" destId="{00A1AF7D-BA2A-4852-953D-2EED7AAAD420}" srcOrd="3" destOrd="0" presId="urn:microsoft.com/office/officeart/2008/layout/HorizontalMultiLevelHierarchy"/>
    <dgm:cxn modelId="{610230FB-2A43-49CC-A405-BA6675859247}" type="presParOf" srcId="{00A1AF7D-BA2A-4852-953D-2EED7AAAD420}" destId="{0885B021-0D64-4158-AD4A-07EF3F6FB57F}" srcOrd="0" destOrd="0" presId="urn:microsoft.com/office/officeart/2008/layout/HorizontalMultiLevelHierarchy"/>
    <dgm:cxn modelId="{11B66465-76C8-46D8-9C9C-F63620840A58}" type="presParOf" srcId="{00A1AF7D-BA2A-4852-953D-2EED7AAAD420}" destId="{8ABD63CF-BAF6-47A7-A586-7BB7CE274CE8}" srcOrd="1" destOrd="0" presId="urn:microsoft.com/office/officeart/2008/layout/HorizontalMultiLevelHierarchy"/>
    <dgm:cxn modelId="{EB170D60-7DB3-4F1A-A277-DBC26FD8411E}" type="presParOf" srcId="{F7EC9F95-3106-48A9-88DB-E69742A7CC6A}" destId="{9B1BDD3F-1D0B-4B9B-AA13-4122153C7B05}" srcOrd="4" destOrd="0" presId="urn:microsoft.com/office/officeart/2008/layout/HorizontalMultiLevelHierarchy"/>
    <dgm:cxn modelId="{8A8796BB-A766-42EC-BBFC-F77B0A958BA7}" type="presParOf" srcId="{9B1BDD3F-1D0B-4B9B-AA13-4122153C7B05}" destId="{31887600-3260-49F7-9451-22B78BA8A928}" srcOrd="0" destOrd="0" presId="urn:microsoft.com/office/officeart/2008/layout/HorizontalMultiLevelHierarchy"/>
    <dgm:cxn modelId="{1C2761AC-6A34-40F4-9F5B-35EE0D41C7DB}" type="presParOf" srcId="{F7EC9F95-3106-48A9-88DB-E69742A7CC6A}" destId="{121068E9-FC2D-4960-986A-1CD48100B88D}" srcOrd="5" destOrd="0" presId="urn:microsoft.com/office/officeart/2008/layout/HorizontalMultiLevelHierarchy"/>
    <dgm:cxn modelId="{0CF6E9A7-223B-462D-A695-889C40D73BAB}" type="presParOf" srcId="{121068E9-FC2D-4960-986A-1CD48100B88D}" destId="{177C283F-47B7-4604-93D0-4561B93F2585}" srcOrd="0" destOrd="0" presId="urn:microsoft.com/office/officeart/2008/layout/HorizontalMultiLevelHierarchy"/>
    <dgm:cxn modelId="{051F955F-7E95-47CA-B8CF-375F3E84AB27}" type="presParOf" srcId="{121068E9-FC2D-4960-986A-1CD48100B88D}" destId="{880B681E-91E6-4126-800E-C3E66E226F40}"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A056D-BDA6-40BF-8FCC-74D90498AE54}">
      <dsp:nvSpPr>
        <dsp:cNvPr id="0" name=""/>
        <dsp:cNvSpPr/>
      </dsp:nvSpPr>
      <dsp:spPr>
        <a:xfrm>
          <a:off x="-5344828" y="-845844"/>
          <a:ext cx="6577997" cy="6577997"/>
        </a:xfrm>
        <a:prstGeom prst="blockArc">
          <a:avLst>
            <a:gd name="adj1" fmla="val 18900000"/>
            <a:gd name="adj2" fmla="val 2700000"/>
            <a:gd name="adj3" fmla="val 32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11A580-E65F-49A7-A16F-7FEACE273A01}">
      <dsp:nvSpPr>
        <dsp:cNvPr id="0" name=""/>
        <dsp:cNvSpPr/>
      </dsp:nvSpPr>
      <dsp:spPr>
        <a:xfrm>
          <a:off x="1143205" y="370572"/>
          <a:ext cx="7468652" cy="11007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701" tIns="60960" rIns="60960" bIns="60960" numCol="1" spcCol="1270" anchor="ctr" anchorCtr="0">
          <a:noAutofit/>
        </a:bodyPr>
        <a:lstStyle/>
        <a:p>
          <a:pPr marL="0" lvl="0" indent="0" algn="l" defTabSz="1066800">
            <a:lnSpc>
              <a:spcPct val="90000"/>
            </a:lnSpc>
            <a:spcBef>
              <a:spcPct val="0"/>
            </a:spcBef>
            <a:spcAft>
              <a:spcPct val="35000"/>
            </a:spcAft>
            <a:buNone/>
          </a:pPr>
          <a:r>
            <a:rPr lang="es-CO" sz="2400" b="0" i="0" u="none" strike="noStrike" kern="1200" dirty="0">
              <a:solidFill>
                <a:schemeClr val="bg1"/>
              </a:solidFill>
              <a:effectLst/>
              <a:latin typeface="+mn-lt"/>
            </a:rPr>
            <a:t>Con mucho gusto, &lt;nombre&gt;, pero debo concretar la cita con él/ella para…</a:t>
          </a:r>
          <a:endParaRPr lang="es-CO" sz="2400" kern="1200" dirty="0">
            <a:solidFill>
              <a:schemeClr val="bg1"/>
            </a:solidFill>
            <a:latin typeface="+mn-lt"/>
          </a:endParaRPr>
        </a:p>
      </dsp:txBody>
      <dsp:txXfrm>
        <a:off x="1143205" y="370572"/>
        <a:ext cx="7468652" cy="1100797"/>
      </dsp:txXfrm>
    </dsp:sp>
    <dsp:sp modelId="{21A96CDD-4599-4BD1-892D-43FD5DB374A5}">
      <dsp:nvSpPr>
        <dsp:cNvPr id="0" name=""/>
        <dsp:cNvSpPr/>
      </dsp:nvSpPr>
      <dsp:spPr>
        <a:xfrm>
          <a:off x="81975" y="132663"/>
          <a:ext cx="1550706" cy="149750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4E646B-BC37-4E52-9477-99BE9360AE28}">
      <dsp:nvSpPr>
        <dsp:cNvPr id="0" name=""/>
        <dsp:cNvSpPr/>
      </dsp:nvSpPr>
      <dsp:spPr>
        <a:xfrm>
          <a:off x="1515243" y="1912222"/>
          <a:ext cx="7079809" cy="11744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701" tIns="60960" rIns="60960" bIns="60960" numCol="1" spcCol="1270" anchor="ctr" anchorCtr="0">
          <a:noAutofit/>
        </a:bodyPr>
        <a:lstStyle/>
        <a:p>
          <a:pPr marL="0" lvl="0" indent="0" algn="l" defTabSz="1066800">
            <a:lnSpc>
              <a:spcPct val="90000"/>
            </a:lnSpc>
            <a:spcBef>
              <a:spcPct val="0"/>
            </a:spcBef>
            <a:spcAft>
              <a:spcPct val="35000"/>
            </a:spcAft>
            <a:buNone/>
          </a:pPr>
          <a:r>
            <a:rPr lang="es-CO" sz="2400" b="0" i="0" u="none" strike="noStrike" kern="1200" dirty="0">
              <a:solidFill>
                <a:schemeClr val="bg1"/>
              </a:solidFill>
              <a:effectLst/>
              <a:latin typeface="+mn-lt"/>
            </a:rPr>
            <a:t>Con mucho gusto, &lt;nombre&gt;. ¿Cuándo lo puedo volver a llamar?</a:t>
          </a:r>
          <a:endParaRPr lang="es-CO" sz="2400" kern="1200" dirty="0">
            <a:solidFill>
              <a:schemeClr val="bg1"/>
            </a:solidFill>
            <a:latin typeface="+mn-lt"/>
          </a:endParaRPr>
        </a:p>
      </dsp:txBody>
      <dsp:txXfrm>
        <a:off x="1515243" y="1912222"/>
        <a:ext cx="7079809" cy="1174443"/>
      </dsp:txXfrm>
    </dsp:sp>
    <dsp:sp modelId="{328AFA82-2C7E-4764-85C9-1F778054FA6F}">
      <dsp:nvSpPr>
        <dsp:cNvPr id="0" name=""/>
        <dsp:cNvSpPr/>
      </dsp:nvSpPr>
      <dsp:spPr>
        <a:xfrm>
          <a:off x="415875" y="1678868"/>
          <a:ext cx="1593376" cy="152857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C216E0-C5BB-489F-8967-1620E1A5E07A}">
      <dsp:nvSpPr>
        <dsp:cNvPr id="0" name=""/>
        <dsp:cNvSpPr/>
      </dsp:nvSpPr>
      <dsp:spPr>
        <a:xfrm>
          <a:off x="1050981" y="3525339"/>
          <a:ext cx="7653099" cy="11051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5701" tIns="60960" rIns="60960" bIns="60960" numCol="1" spcCol="1270" anchor="ctr" anchorCtr="0">
          <a:noAutofit/>
        </a:bodyPr>
        <a:lstStyle/>
        <a:p>
          <a:pPr marL="0" lvl="0" indent="0" algn="l" defTabSz="1066800">
            <a:lnSpc>
              <a:spcPct val="90000"/>
            </a:lnSpc>
            <a:spcBef>
              <a:spcPct val="0"/>
            </a:spcBef>
            <a:spcAft>
              <a:spcPct val="35000"/>
            </a:spcAft>
            <a:buNone/>
          </a:pPr>
          <a:r>
            <a:rPr lang="es-CO" sz="2400" b="0" i="0" u="none" strike="noStrike" kern="1200" dirty="0">
              <a:solidFill>
                <a:schemeClr val="bg1"/>
              </a:solidFill>
              <a:effectLst/>
              <a:latin typeface="+mn-lt"/>
            </a:rPr>
            <a:t>Perfecto, Yo lo vuelvo a llamar me recuerda el correo electrónico y nombre completo por favor…</a:t>
          </a:r>
          <a:endParaRPr lang="es-CO" sz="2400" kern="1200" dirty="0">
            <a:solidFill>
              <a:schemeClr val="bg1"/>
            </a:solidFill>
            <a:latin typeface="+mn-lt"/>
          </a:endParaRPr>
        </a:p>
      </dsp:txBody>
      <dsp:txXfrm>
        <a:off x="1050981" y="3525339"/>
        <a:ext cx="7653099" cy="1105155"/>
      </dsp:txXfrm>
    </dsp:sp>
    <dsp:sp modelId="{C1A8B881-0C00-415B-AD8F-827A2DE6E655}">
      <dsp:nvSpPr>
        <dsp:cNvPr id="0" name=""/>
        <dsp:cNvSpPr/>
      </dsp:nvSpPr>
      <dsp:spPr>
        <a:xfrm>
          <a:off x="117749" y="3344659"/>
          <a:ext cx="1479158" cy="14102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635" y="0"/>
          <a:ext cx="4742429" cy="125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s-ES" sz="5600" kern="1200" dirty="0"/>
            <a:t>SONDEO </a:t>
          </a:r>
          <a:endParaRPr lang="es-CO" sz="5600" kern="1200" dirty="0"/>
        </a:p>
      </dsp:txBody>
      <dsp:txXfrm>
        <a:off x="41306" y="36671"/>
        <a:ext cx="4669087" cy="11786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635" y="0"/>
          <a:ext cx="4742429" cy="125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s-ES" sz="5600" kern="1200" dirty="0"/>
            <a:t>SONDEO </a:t>
          </a:r>
          <a:endParaRPr lang="es-CO" sz="5600" kern="1200" dirty="0"/>
        </a:p>
      </dsp:txBody>
      <dsp:txXfrm>
        <a:off x="41306" y="36671"/>
        <a:ext cx="4669087" cy="11786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BA4C0-ADAC-4F1D-8C45-BFCDAF712634}">
      <dsp:nvSpPr>
        <dsp:cNvPr id="0" name=""/>
        <dsp:cNvSpPr/>
      </dsp:nvSpPr>
      <dsp:spPr>
        <a:xfrm rot="5400000">
          <a:off x="468698" y="1481788"/>
          <a:ext cx="1393432" cy="23186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FA57A-20C5-444B-9C04-F2F4157C5A43}">
      <dsp:nvSpPr>
        <dsp:cNvPr id="0" name=""/>
        <dsp:cNvSpPr/>
      </dsp:nvSpPr>
      <dsp:spPr>
        <a:xfrm>
          <a:off x="236099" y="2174561"/>
          <a:ext cx="2093281" cy="1834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O" sz="1700" kern="1200" dirty="0">
              <a:latin typeface="+mn-lt"/>
              <a:ea typeface="Times New Roman" panose="02020603050405020304" pitchFamily="18" charset="0"/>
            </a:rPr>
            <a:t>El potencial de la empresa: </a:t>
          </a:r>
          <a:r>
            <a:rPr lang="es-CO" sz="1700" kern="1200" dirty="0">
              <a:effectLst/>
              <a:latin typeface="+mn-lt"/>
              <a:ea typeface="Times New Roman" panose="02020603050405020304" pitchFamily="18" charset="0"/>
            </a:rPr>
            <a:t>Cesantías, </a:t>
          </a:r>
          <a:r>
            <a:rPr lang="es-CO" sz="1700" kern="1200" dirty="0">
              <a:latin typeface="+mn-lt"/>
              <a:ea typeface="Times New Roman" panose="02020603050405020304" pitchFamily="18" charset="0"/>
            </a:rPr>
            <a:t>Crédito, </a:t>
          </a:r>
          <a:r>
            <a:rPr lang="es-CO" sz="1700" kern="1200" dirty="0" err="1">
              <a:effectLst/>
              <a:latin typeface="+mn-lt"/>
              <a:ea typeface="Times New Roman" panose="02020603050405020304" pitchFamily="18" charset="0"/>
            </a:rPr>
            <a:t>Avc</a:t>
          </a:r>
          <a:r>
            <a:rPr lang="es-CO" sz="1700" kern="1200" dirty="0">
              <a:effectLst/>
              <a:latin typeface="+mn-lt"/>
              <a:ea typeface="Times New Roman" panose="02020603050405020304" pitchFamily="18" charset="0"/>
            </a:rPr>
            <a:t> y demás productos.</a:t>
          </a:r>
          <a:endParaRPr lang="es-CO" sz="1700" kern="1200" dirty="0">
            <a:latin typeface="+mn-lt"/>
          </a:endParaRPr>
        </a:p>
      </dsp:txBody>
      <dsp:txXfrm>
        <a:off x="236099" y="2174561"/>
        <a:ext cx="2093281" cy="1834884"/>
      </dsp:txXfrm>
    </dsp:sp>
    <dsp:sp modelId="{143D8E0E-BD1B-4BCA-A33B-EAA8A5AA2199}">
      <dsp:nvSpPr>
        <dsp:cNvPr id="0" name=""/>
        <dsp:cNvSpPr/>
      </dsp:nvSpPr>
      <dsp:spPr>
        <a:xfrm>
          <a:off x="1934422" y="1311087"/>
          <a:ext cx="394958" cy="3949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AC1DD-5F45-4CED-9A91-3A7AF4242EA0}">
      <dsp:nvSpPr>
        <dsp:cNvPr id="0" name=""/>
        <dsp:cNvSpPr/>
      </dsp:nvSpPr>
      <dsp:spPr>
        <a:xfrm rot="5400000">
          <a:off x="3031284" y="847673"/>
          <a:ext cx="1393432" cy="23186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5702EA-3AAD-4B99-B7A3-7B13A3379DE1}">
      <dsp:nvSpPr>
        <dsp:cNvPr id="0" name=""/>
        <dsp:cNvSpPr/>
      </dsp:nvSpPr>
      <dsp:spPr>
        <a:xfrm>
          <a:off x="2798685" y="1540447"/>
          <a:ext cx="2093281" cy="1834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O" sz="1700" kern="1200" dirty="0">
              <a:effectLst/>
              <a:latin typeface="+mn-lt"/>
              <a:ea typeface="Times New Roman" panose="02020603050405020304" pitchFamily="18" charset="0"/>
            </a:rPr>
            <a:t>Las necesidades que tiene y donde el FNA le puede ayudar</a:t>
          </a:r>
          <a:endParaRPr lang="es-CO" sz="1700" kern="1200" dirty="0">
            <a:latin typeface="+mn-lt"/>
          </a:endParaRPr>
        </a:p>
      </dsp:txBody>
      <dsp:txXfrm>
        <a:off x="2798685" y="1540447"/>
        <a:ext cx="2093281" cy="1834884"/>
      </dsp:txXfrm>
    </dsp:sp>
    <dsp:sp modelId="{77E04BCA-DCF5-4190-988A-18752DC71728}">
      <dsp:nvSpPr>
        <dsp:cNvPr id="0" name=""/>
        <dsp:cNvSpPr/>
      </dsp:nvSpPr>
      <dsp:spPr>
        <a:xfrm>
          <a:off x="4497008" y="676972"/>
          <a:ext cx="394958" cy="3949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91F39B-193B-4525-90CD-5FF4566ED2A2}">
      <dsp:nvSpPr>
        <dsp:cNvPr id="0" name=""/>
        <dsp:cNvSpPr/>
      </dsp:nvSpPr>
      <dsp:spPr>
        <a:xfrm rot="5400000">
          <a:off x="5593869" y="213559"/>
          <a:ext cx="1393432" cy="23186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857822-D441-4042-B9A5-E5B89CEB799E}">
      <dsp:nvSpPr>
        <dsp:cNvPr id="0" name=""/>
        <dsp:cNvSpPr/>
      </dsp:nvSpPr>
      <dsp:spPr>
        <a:xfrm>
          <a:off x="5361271" y="906333"/>
          <a:ext cx="2093281" cy="1834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O" sz="1700" kern="1200" dirty="0">
              <a:latin typeface="+mn-lt"/>
              <a:ea typeface="Times New Roman" panose="02020603050405020304" pitchFamily="18" charset="0"/>
            </a:rPr>
            <a:t>Los planes de bienestar y las actividades donde el FNA puede hacer presencia para profundizar y penetrar la empresa.</a:t>
          </a:r>
          <a:endParaRPr lang="es-CO" sz="1700" kern="1200" dirty="0">
            <a:latin typeface="+mn-lt"/>
          </a:endParaRPr>
        </a:p>
      </dsp:txBody>
      <dsp:txXfrm>
        <a:off x="5361271" y="906333"/>
        <a:ext cx="2093281" cy="1834884"/>
      </dsp:txXfrm>
    </dsp:sp>
    <dsp:sp modelId="{22227266-2A9E-496A-9398-4E2490271810}">
      <dsp:nvSpPr>
        <dsp:cNvPr id="0" name=""/>
        <dsp:cNvSpPr/>
      </dsp:nvSpPr>
      <dsp:spPr>
        <a:xfrm>
          <a:off x="7059594" y="42858"/>
          <a:ext cx="394958" cy="3949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EBF5B-296B-4FD3-BFA5-DA669CE8C067}">
      <dsp:nvSpPr>
        <dsp:cNvPr id="0" name=""/>
        <dsp:cNvSpPr/>
      </dsp:nvSpPr>
      <dsp:spPr>
        <a:xfrm rot="5400000">
          <a:off x="8156455" y="-420555"/>
          <a:ext cx="1393432" cy="231864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E5BCE-86A4-4BD9-9DE5-2CAD6605CB32}">
      <dsp:nvSpPr>
        <dsp:cNvPr id="0" name=""/>
        <dsp:cNvSpPr/>
      </dsp:nvSpPr>
      <dsp:spPr>
        <a:xfrm>
          <a:off x="7923856" y="272218"/>
          <a:ext cx="2093281" cy="1834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O" sz="1700" kern="1200" dirty="0">
              <a:effectLst/>
              <a:latin typeface="+mn-lt"/>
              <a:ea typeface="Times New Roman" panose="02020603050405020304" pitchFamily="18" charset="0"/>
            </a:rPr>
            <a:t>Que tanta presencia hay de los fondos competidores y como es su relación con la empresa entre otras más.</a:t>
          </a:r>
          <a:endParaRPr lang="es-CO" sz="1700" kern="1200" dirty="0">
            <a:latin typeface="+mn-lt"/>
          </a:endParaRPr>
        </a:p>
      </dsp:txBody>
      <dsp:txXfrm>
        <a:off x="7923856" y="272218"/>
        <a:ext cx="2093281" cy="18348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635" y="0"/>
          <a:ext cx="4742429" cy="125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s-ES" sz="5600" kern="1200" dirty="0"/>
            <a:t>SONDEO </a:t>
          </a:r>
          <a:endParaRPr lang="es-CO" sz="5600" kern="1200" dirty="0"/>
        </a:p>
      </dsp:txBody>
      <dsp:txXfrm>
        <a:off x="41306" y="36671"/>
        <a:ext cx="4669087" cy="11786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2851B-9785-4C05-8936-5DA1F995D028}">
      <dsp:nvSpPr>
        <dsp:cNvPr id="0" name=""/>
        <dsp:cNvSpPr/>
      </dsp:nvSpPr>
      <dsp:spPr>
        <a:xfrm>
          <a:off x="6847" y="0"/>
          <a:ext cx="7005115" cy="25040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ES" sz="6500" kern="1200" dirty="0"/>
            <a:t>PRESENTACIÓN </a:t>
          </a:r>
          <a:endParaRPr lang="es-CO" sz="6500" kern="1200" dirty="0"/>
        </a:p>
      </dsp:txBody>
      <dsp:txXfrm>
        <a:off x="80188" y="73341"/>
        <a:ext cx="6858433" cy="2357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3A2F2-C2C5-42E2-B55C-E424567B0495}">
      <dsp:nvSpPr>
        <dsp:cNvPr id="0" name=""/>
        <dsp:cNvSpPr/>
      </dsp:nvSpPr>
      <dsp:spPr>
        <a:xfrm rot="5400000">
          <a:off x="8697052" y="-527433"/>
          <a:ext cx="938922" cy="2254424"/>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s-CO" sz="1400" kern="1200" dirty="0">
            <a:solidFill>
              <a:sysClr val="windowText" lastClr="000000">
                <a:hueOff val="0"/>
                <a:satOff val="0"/>
                <a:lumOff val="0"/>
                <a:alphaOff val="0"/>
              </a:sysClr>
            </a:solidFill>
            <a:latin typeface="+mn-lt"/>
            <a:ea typeface="+mn-ea"/>
            <a:cs typeface="+mn-cs"/>
          </a:endParaRPr>
        </a:p>
        <a:p>
          <a:pPr marL="114300" lvl="1" indent="-114300" algn="l" defTabSz="622300">
            <a:lnSpc>
              <a:spcPct val="90000"/>
            </a:lnSpc>
            <a:spcBef>
              <a:spcPct val="0"/>
            </a:spcBef>
            <a:spcAft>
              <a:spcPct val="15000"/>
            </a:spcAft>
            <a:buChar char="•"/>
          </a:pPr>
          <a:r>
            <a:rPr lang="es-ES" sz="1400" b="1" kern="1200" dirty="0">
              <a:solidFill>
                <a:schemeClr val="tx1"/>
              </a:solidFill>
              <a:latin typeface="+mn-lt"/>
              <a:ea typeface="+mn-ea"/>
              <a:cs typeface="+mn-cs"/>
            </a:rPr>
            <a:t>No me interesa </a:t>
          </a:r>
          <a:endParaRPr lang="es-CO" sz="1400" b="1" kern="1200" dirty="0">
            <a:solidFill>
              <a:schemeClr val="tx1"/>
            </a:solidFill>
            <a:latin typeface="+mn-lt"/>
            <a:ea typeface="+mn-ea"/>
            <a:cs typeface="+mn-cs"/>
          </a:endParaRPr>
        </a:p>
        <a:p>
          <a:pPr marL="114300" lvl="1" indent="-114300" algn="l" defTabSz="622300">
            <a:lnSpc>
              <a:spcPct val="90000"/>
            </a:lnSpc>
            <a:spcBef>
              <a:spcPct val="0"/>
            </a:spcBef>
            <a:spcAft>
              <a:spcPct val="15000"/>
            </a:spcAft>
            <a:buChar char="•"/>
          </a:pPr>
          <a:endParaRPr lang="es-CO" sz="1400" kern="1200" dirty="0">
            <a:solidFill>
              <a:sysClr val="windowText" lastClr="000000">
                <a:hueOff val="0"/>
                <a:satOff val="0"/>
                <a:lumOff val="0"/>
                <a:alphaOff val="0"/>
              </a:sysClr>
            </a:solidFill>
            <a:latin typeface="+mn-lt"/>
            <a:ea typeface="+mn-ea"/>
            <a:cs typeface="+mn-cs"/>
          </a:endParaRPr>
        </a:p>
      </dsp:txBody>
      <dsp:txXfrm rot="-5400000">
        <a:off x="8039301" y="176152"/>
        <a:ext cx="2208590" cy="847254"/>
      </dsp:txXfrm>
    </dsp:sp>
    <dsp:sp modelId="{6223F9C6-FA0A-47DA-A41A-D39D19A46D77}">
      <dsp:nvSpPr>
        <dsp:cNvPr id="0" name=""/>
        <dsp:cNvSpPr/>
      </dsp:nvSpPr>
      <dsp:spPr>
        <a:xfrm>
          <a:off x="195" y="1778"/>
          <a:ext cx="8053076" cy="117365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b="0" i="0" u="none" strike="noStrike" kern="1200" dirty="0">
              <a:solidFill>
                <a:srgbClr val="000000"/>
              </a:solidFill>
              <a:effectLst/>
              <a:latin typeface="+mn-lt"/>
            </a:rPr>
            <a:t>Entiendo que no esté interesado en brindarme el espacio, sin embargo, siendo  &lt;nombre de la empresa&gt; una de nuestras empresas VIP quisiéramos tener la oportunidad de presentarle nuestra oferta de valores agregados que de seguro aportara al bienestar de sus colaboradores... así que le agradecería cederme un corto espacio en su agenda</a:t>
          </a:r>
          <a:r>
            <a:rPr lang="es-ES" sz="1400" kern="1200" dirty="0">
              <a:solidFill>
                <a:sysClr val="window" lastClr="FFFFFF"/>
              </a:solidFill>
              <a:latin typeface="+mn-lt"/>
              <a:ea typeface="+mn-ea"/>
              <a:cs typeface="+mn-cs"/>
            </a:rPr>
            <a:t>  </a:t>
          </a:r>
          <a:endParaRPr lang="es-CO" sz="1400" kern="1200" dirty="0">
            <a:solidFill>
              <a:sysClr val="window" lastClr="FFFFFF"/>
            </a:solidFill>
            <a:latin typeface="+mn-lt"/>
            <a:ea typeface="+mn-ea"/>
            <a:cs typeface="+mn-cs"/>
          </a:endParaRPr>
        </a:p>
      </dsp:txBody>
      <dsp:txXfrm>
        <a:off x="57488" y="59071"/>
        <a:ext cx="7938490" cy="1059067"/>
      </dsp:txXfrm>
    </dsp:sp>
    <dsp:sp modelId="{18634AE6-2507-494E-9887-4FA9ED6813A8}">
      <dsp:nvSpPr>
        <dsp:cNvPr id="0" name=""/>
        <dsp:cNvSpPr/>
      </dsp:nvSpPr>
      <dsp:spPr>
        <a:xfrm rot="5400000">
          <a:off x="8725913" y="708424"/>
          <a:ext cx="938922" cy="2225032"/>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s-CO" sz="1400" kern="1200" dirty="0">
            <a:solidFill>
              <a:sysClr val="windowText" lastClr="000000">
                <a:hueOff val="0"/>
                <a:satOff val="0"/>
                <a:lumOff val="0"/>
                <a:alphaOff val="0"/>
              </a:sysClr>
            </a:solidFill>
            <a:latin typeface="+mn-lt"/>
            <a:ea typeface="+mn-ea"/>
            <a:cs typeface="+mn-cs"/>
          </a:endParaRPr>
        </a:p>
        <a:p>
          <a:pPr marL="114300" lvl="1" indent="-114300" algn="l" defTabSz="622300">
            <a:lnSpc>
              <a:spcPct val="90000"/>
            </a:lnSpc>
            <a:spcBef>
              <a:spcPct val="0"/>
            </a:spcBef>
            <a:spcAft>
              <a:spcPct val="15000"/>
            </a:spcAft>
            <a:buChar char="•"/>
          </a:pPr>
          <a:r>
            <a:rPr lang="es-ES" sz="1400" b="1" kern="1200" dirty="0">
              <a:solidFill>
                <a:schemeClr val="tx1"/>
              </a:solidFill>
              <a:latin typeface="+mn-lt"/>
              <a:ea typeface="+mn-ea"/>
              <a:cs typeface="+mn-cs"/>
            </a:rPr>
            <a:t>Estoy muy ocupado </a:t>
          </a:r>
        </a:p>
        <a:p>
          <a:pPr marL="114300" lvl="1" indent="-114300" algn="l" defTabSz="622300">
            <a:lnSpc>
              <a:spcPct val="90000"/>
            </a:lnSpc>
            <a:spcBef>
              <a:spcPct val="0"/>
            </a:spcBef>
            <a:spcAft>
              <a:spcPct val="15000"/>
            </a:spcAft>
            <a:buChar char="•"/>
          </a:pPr>
          <a:endParaRPr lang="es-CO" sz="1400" kern="1200" dirty="0">
            <a:solidFill>
              <a:sysClr val="windowText" lastClr="000000">
                <a:hueOff val="0"/>
                <a:satOff val="0"/>
                <a:lumOff val="0"/>
                <a:alphaOff val="0"/>
              </a:sysClr>
            </a:solidFill>
            <a:latin typeface="+mn-lt"/>
            <a:ea typeface="+mn-ea"/>
            <a:cs typeface="+mn-cs"/>
          </a:endParaRPr>
        </a:p>
      </dsp:txBody>
      <dsp:txXfrm rot="-5400000">
        <a:off x="8082858" y="1397313"/>
        <a:ext cx="2179198" cy="847254"/>
      </dsp:txXfrm>
    </dsp:sp>
    <dsp:sp modelId="{3B19DFB4-2496-472C-8DAD-5B00D0816E84}">
      <dsp:nvSpPr>
        <dsp:cNvPr id="0" name=""/>
        <dsp:cNvSpPr/>
      </dsp:nvSpPr>
      <dsp:spPr>
        <a:xfrm>
          <a:off x="195" y="1234114"/>
          <a:ext cx="8082274" cy="117365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b="0" i="0" u="none" strike="noStrike" kern="1200" dirty="0">
              <a:solidFill>
                <a:srgbClr val="000000"/>
              </a:solidFill>
              <a:effectLst/>
              <a:latin typeface="+mn-lt"/>
            </a:rPr>
            <a:t>Comprendo, sin embargo, nuestra presentación tiene un tiempo de duración máxima de 20 minutos, así que no le tomara mucho tiempo... le agradecería cederme un corto espacio en su agenda</a:t>
          </a:r>
          <a:endParaRPr lang="es-ES" sz="1400" kern="1200" dirty="0">
            <a:solidFill>
              <a:sysClr val="window" lastClr="FFFFFF"/>
            </a:solidFill>
            <a:latin typeface="+mn-lt"/>
            <a:ea typeface="+mn-ea"/>
            <a:cs typeface="+mn-cs"/>
          </a:endParaRPr>
        </a:p>
      </dsp:txBody>
      <dsp:txXfrm>
        <a:off x="57488" y="1291407"/>
        <a:ext cx="7967688" cy="1059067"/>
      </dsp:txXfrm>
    </dsp:sp>
    <dsp:sp modelId="{5F983552-50EF-44AD-A21A-A10AE76AA6BF}">
      <dsp:nvSpPr>
        <dsp:cNvPr id="0" name=""/>
        <dsp:cNvSpPr/>
      </dsp:nvSpPr>
      <dsp:spPr>
        <a:xfrm rot="5400000">
          <a:off x="8735194" y="1962037"/>
          <a:ext cx="938922" cy="2182478"/>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endParaRPr lang="es-CO" sz="1400" kern="1200">
            <a:solidFill>
              <a:sysClr val="windowText" lastClr="000000">
                <a:hueOff val="0"/>
                <a:satOff val="0"/>
                <a:lumOff val="0"/>
                <a:alphaOff val="0"/>
              </a:sysClr>
            </a:solidFill>
            <a:latin typeface="+mn-lt"/>
            <a:ea typeface="+mn-ea"/>
            <a:cs typeface="+mn-cs"/>
          </a:endParaRPr>
        </a:p>
        <a:p>
          <a:pPr marL="114300" lvl="1" indent="-114300" algn="l" defTabSz="622300">
            <a:lnSpc>
              <a:spcPct val="90000"/>
            </a:lnSpc>
            <a:spcBef>
              <a:spcPct val="0"/>
            </a:spcBef>
            <a:spcAft>
              <a:spcPct val="15000"/>
            </a:spcAft>
            <a:buChar char="•"/>
          </a:pPr>
          <a:r>
            <a:rPr lang="es-ES" sz="1400" b="1" kern="1200" dirty="0">
              <a:solidFill>
                <a:schemeClr val="tx1"/>
              </a:solidFill>
              <a:latin typeface="+mn-lt"/>
              <a:ea typeface="+mn-ea"/>
              <a:cs typeface="+mn-cs"/>
            </a:rPr>
            <a:t>No quiero saber del FNA, me ha ido pésimo </a:t>
          </a:r>
          <a:endParaRPr lang="es-CO" sz="1400" b="1" kern="1200" dirty="0">
            <a:solidFill>
              <a:schemeClr val="tx1"/>
            </a:solidFill>
            <a:latin typeface="+mn-lt"/>
            <a:ea typeface="+mn-ea"/>
            <a:cs typeface="+mn-cs"/>
          </a:endParaRPr>
        </a:p>
        <a:p>
          <a:pPr marL="114300" lvl="1" indent="-114300" algn="l" defTabSz="622300">
            <a:lnSpc>
              <a:spcPct val="90000"/>
            </a:lnSpc>
            <a:spcBef>
              <a:spcPct val="0"/>
            </a:spcBef>
            <a:spcAft>
              <a:spcPct val="15000"/>
            </a:spcAft>
            <a:buChar char="•"/>
          </a:pPr>
          <a:endParaRPr lang="es-CO" sz="1400" kern="1200" dirty="0">
            <a:solidFill>
              <a:sysClr val="windowText" lastClr="000000">
                <a:hueOff val="0"/>
                <a:satOff val="0"/>
                <a:lumOff val="0"/>
                <a:alphaOff val="0"/>
              </a:sysClr>
            </a:solidFill>
            <a:latin typeface="+mn-lt"/>
            <a:ea typeface="+mn-ea"/>
            <a:cs typeface="+mn-cs"/>
          </a:endParaRPr>
        </a:p>
      </dsp:txBody>
      <dsp:txXfrm rot="-5400000">
        <a:off x="8113416" y="2629649"/>
        <a:ext cx="2136644" cy="847254"/>
      </dsp:txXfrm>
    </dsp:sp>
    <dsp:sp modelId="{D13926ED-4F59-4ACA-B9CD-E2B1B634B694}">
      <dsp:nvSpPr>
        <dsp:cNvPr id="0" name=""/>
        <dsp:cNvSpPr/>
      </dsp:nvSpPr>
      <dsp:spPr>
        <a:xfrm>
          <a:off x="195" y="2466450"/>
          <a:ext cx="8113221" cy="1173653"/>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b="0" i="0" u="none" strike="noStrike" kern="1200" dirty="0">
              <a:solidFill>
                <a:srgbClr val="000000"/>
              </a:solidFill>
              <a:effectLst/>
              <a:latin typeface="+mn-lt"/>
            </a:rPr>
            <a:t>Bueno, le pido excusas por los inconvenientes que se han podido presentar, sin embargo, esta puede ser la oportunidad para contarle sobre nuestro plan estratégico comercial y como nuestros procesos han tenido algunos cambios y adelantos tecnológicos que apuntan a facilitar los trámites y la comunicación con nuestros  clientes empresariales...así que le agradecería cederme un corto espacio en su agenda</a:t>
          </a:r>
          <a:endParaRPr lang="es-CO" sz="1400" kern="1200" dirty="0">
            <a:solidFill>
              <a:sysClr val="window" lastClr="FFFFFF"/>
            </a:solidFill>
            <a:latin typeface="+mn-lt"/>
            <a:ea typeface="+mn-ea"/>
            <a:cs typeface="+mn-cs"/>
          </a:endParaRPr>
        </a:p>
      </dsp:txBody>
      <dsp:txXfrm>
        <a:off x="57488" y="2523743"/>
        <a:ext cx="7998635" cy="1059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7487" y="812789"/>
          <a:ext cx="2237840" cy="1342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ACERCAMIENTO </a:t>
          </a:r>
          <a:endParaRPr lang="es-CO" sz="2200" kern="1200" dirty="0"/>
        </a:p>
      </dsp:txBody>
      <dsp:txXfrm>
        <a:off x="46813" y="852115"/>
        <a:ext cx="2159188" cy="1264052"/>
      </dsp:txXfrm>
    </dsp:sp>
    <dsp:sp modelId="{A747A2D6-C1BB-4244-B226-B9FD3BF95335}">
      <dsp:nvSpPr>
        <dsp:cNvPr id="0" name=""/>
        <dsp:cNvSpPr/>
      </dsp:nvSpPr>
      <dsp:spPr>
        <a:xfrm>
          <a:off x="2469112" y="1206649"/>
          <a:ext cx="474422" cy="554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kern="1200"/>
        </a:p>
      </dsp:txBody>
      <dsp:txXfrm>
        <a:off x="2469112" y="1317646"/>
        <a:ext cx="332095" cy="332990"/>
      </dsp:txXfrm>
    </dsp:sp>
    <dsp:sp modelId="{DFF10E58-ADC5-45F9-AAB3-10D22241C886}">
      <dsp:nvSpPr>
        <dsp:cNvPr id="0" name=""/>
        <dsp:cNvSpPr/>
      </dsp:nvSpPr>
      <dsp:spPr>
        <a:xfrm>
          <a:off x="3140464" y="812789"/>
          <a:ext cx="2237840" cy="1342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SONDEO </a:t>
          </a:r>
          <a:endParaRPr lang="es-CO" sz="2200" kern="1200" dirty="0"/>
        </a:p>
      </dsp:txBody>
      <dsp:txXfrm>
        <a:off x="3179790" y="852115"/>
        <a:ext cx="2159188" cy="1264052"/>
      </dsp:txXfrm>
    </dsp:sp>
    <dsp:sp modelId="{7F6EA7F0-43BE-4033-B74B-250244DF084F}">
      <dsp:nvSpPr>
        <dsp:cNvPr id="0" name=""/>
        <dsp:cNvSpPr/>
      </dsp:nvSpPr>
      <dsp:spPr>
        <a:xfrm>
          <a:off x="5602089" y="1206649"/>
          <a:ext cx="474422" cy="5549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kern="1200"/>
        </a:p>
      </dsp:txBody>
      <dsp:txXfrm>
        <a:off x="5602089" y="1317646"/>
        <a:ext cx="332095" cy="332990"/>
      </dsp:txXfrm>
    </dsp:sp>
    <dsp:sp modelId="{DC52851B-9785-4C05-8936-5DA1F995D028}">
      <dsp:nvSpPr>
        <dsp:cNvPr id="0" name=""/>
        <dsp:cNvSpPr/>
      </dsp:nvSpPr>
      <dsp:spPr>
        <a:xfrm>
          <a:off x="6273441" y="812789"/>
          <a:ext cx="2237840" cy="13427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PRESENTACIÓN </a:t>
          </a:r>
          <a:endParaRPr lang="es-CO" sz="2200" kern="1200" dirty="0"/>
        </a:p>
      </dsp:txBody>
      <dsp:txXfrm>
        <a:off x="6312767" y="852115"/>
        <a:ext cx="2159188" cy="12640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635" y="0"/>
          <a:ext cx="4742429" cy="125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ES" sz="4800" kern="1200" dirty="0"/>
            <a:t>ACERCAMIENTO </a:t>
          </a:r>
          <a:endParaRPr lang="es-CO" sz="4800" kern="1200" dirty="0"/>
        </a:p>
      </dsp:txBody>
      <dsp:txXfrm>
        <a:off x="41306" y="36671"/>
        <a:ext cx="4669087" cy="1178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635" y="0"/>
          <a:ext cx="4742429" cy="12520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ES" sz="4800" kern="1200" dirty="0"/>
            <a:t>ACERCAMIENTO </a:t>
          </a:r>
          <a:endParaRPr lang="es-CO" sz="4800" kern="1200" dirty="0"/>
        </a:p>
      </dsp:txBody>
      <dsp:txXfrm>
        <a:off x="41306" y="36671"/>
        <a:ext cx="4669087" cy="11786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203" y="0"/>
          <a:ext cx="4300510" cy="10550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ES" sz="4700" kern="1200" dirty="0"/>
            <a:t>SONDEO </a:t>
          </a:r>
          <a:endParaRPr lang="es-CO" sz="4700" kern="1200" dirty="0"/>
        </a:p>
      </dsp:txBody>
      <dsp:txXfrm>
        <a:off x="35105" y="30902"/>
        <a:ext cx="4238706" cy="9932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950C8-2475-4EDF-8845-74840D955582}">
      <dsp:nvSpPr>
        <dsp:cNvPr id="0" name=""/>
        <dsp:cNvSpPr/>
      </dsp:nvSpPr>
      <dsp:spPr>
        <a:xfrm>
          <a:off x="788731" y="0"/>
          <a:ext cx="8938953" cy="36716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E2643-DCE0-4FDE-93DC-CA3226E0E776}">
      <dsp:nvSpPr>
        <dsp:cNvPr id="0" name=""/>
        <dsp:cNvSpPr/>
      </dsp:nvSpPr>
      <dsp:spPr>
        <a:xfrm>
          <a:off x="0" y="1101500"/>
          <a:ext cx="3154924" cy="14686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dirty="0"/>
            <a:t>Que el cliente exponga sus necesidades, expectativas, deseos, etc. </a:t>
          </a:r>
        </a:p>
      </dsp:txBody>
      <dsp:txXfrm>
        <a:off x="71694" y="1173194"/>
        <a:ext cx="3011536" cy="1325279"/>
      </dsp:txXfrm>
    </dsp:sp>
    <dsp:sp modelId="{CB4BDC85-3EF3-44DD-B3F8-F833DF354E16}">
      <dsp:nvSpPr>
        <dsp:cNvPr id="0" name=""/>
        <dsp:cNvSpPr/>
      </dsp:nvSpPr>
      <dsp:spPr>
        <a:xfrm>
          <a:off x="3680745" y="1101500"/>
          <a:ext cx="3154924" cy="14686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effectLst/>
              <a:ea typeface="Times New Roman" panose="02020603050405020304" pitchFamily="18" charset="0"/>
            </a:rPr>
            <a:t>Que el cliente revele las condiciones bajo las cuales estará dispuesto a comprar. </a:t>
          </a:r>
          <a:endParaRPr lang="es-CO" sz="1800" kern="1200" dirty="0"/>
        </a:p>
      </dsp:txBody>
      <dsp:txXfrm>
        <a:off x="3752439" y="1173194"/>
        <a:ext cx="3011536" cy="1325279"/>
      </dsp:txXfrm>
    </dsp:sp>
    <dsp:sp modelId="{FBAB89B2-0A12-4ABA-B4B9-9C9E23FCFDBD}">
      <dsp:nvSpPr>
        <dsp:cNvPr id="0" name=""/>
        <dsp:cNvSpPr/>
      </dsp:nvSpPr>
      <dsp:spPr>
        <a:xfrm>
          <a:off x="7361491" y="1101500"/>
          <a:ext cx="3154924" cy="14686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b="0" kern="1200" dirty="0"/>
            <a:t>Permite desarrollar un ambiente de confianza y credibilidad con el cliente.  </a:t>
          </a:r>
        </a:p>
      </dsp:txBody>
      <dsp:txXfrm>
        <a:off x="7433185" y="1173194"/>
        <a:ext cx="3011536" cy="13252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42D6-32A1-49E9-B251-0DD34CAD60AC}">
      <dsp:nvSpPr>
        <dsp:cNvPr id="0" name=""/>
        <dsp:cNvSpPr/>
      </dsp:nvSpPr>
      <dsp:spPr>
        <a:xfrm>
          <a:off x="4635" y="0"/>
          <a:ext cx="4742429" cy="1092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s-ES" sz="4900" kern="1200" dirty="0"/>
            <a:t>SONDEO </a:t>
          </a:r>
          <a:endParaRPr lang="es-CO" sz="4900" kern="1200" dirty="0"/>
        </a:p>
      </dsp:txBody>
      <dsp:txXfrm>
        <a:off x="36646" y="32011"/>
        <a:ext cx="4678407" cy="10289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BDD3F-1D0B-4B9B-AA13-4122153C7B05}">
      <dsp:nvSpPr>
        <dsp:cNvPr id="0" name=""/>
        <dsp:cNvSpPr/>
      </dsp:nvSpPr>
      <dsp:spPr>
        <a:xfrm>
          <a:off x="1711826" y="1581379"/>
          <a:ext cx="393436" cy="883646"/>
        </a:xfrm>
        <a:custGeom>
          <a:avLst/>
          <a:gdLst/>
          <a:ahLst/>
          <a:cxnLst/>
          <a:rect l="0" t="0" r="0" b="0"/>
          <a:pathLst>
            <a:path>
              <a:moveTo>
                <a:pt x="0" y="0"/>
              </a:moveTo>
              <a:lnTo>
                <a:pt x="196718" y="0"/>
              </a:lnTo>
              <a:lnTo>
                <a:pt x="196718" y="883646"/>
              </a:lnTo>
              <a:lnTo>
                <a:pt x="393436" y="8836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84363" y="1999020"/>
        <a:ext cx="48363" cy="48363"/>
      </dsp:txXfrm>
    </dsp:sp>
    <dsp:sp modelId="{898DC7E6-2166-4A79-A82E-F00B2D34994E}">
      <dsp:nvSpPr>
        <dsp:cNvPr id="0" name=""/>
        <dsp:cNvSpPr/>
      </dsp:nvSpPr>
      <dsp:spPr>
        <a:xfrm>
          <a:off x="1711826" y="1581379"/>
          <a:ext cx="536077" cy="126154"/>
        </a:xfrm>
        <a:custGeom>
          <a:avLst/>
          <a:gdLst/>
          <a:ahLst/>
          <a:cxnLst/>
          <a:rect l="0" t="0" r="0" b="0"/>
          <a:pathLst>
            <a:path>
              <a:moveTo>
                <a:pt x="0" y="0"/>
              </a:moveTo>
              <a:lnTo>
                <a:pt x="268038" y="0"/>
              </a:lnTo>
              <a:lnTo>
                <a:pt x="268038" y="126154"/>
              </a:lnTo>
              <a:lnTo>
                <a:pt x="536077" y="1261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966097" y="1630688"/>
        <a:ext cx="27536" cy="27536"/>
      </dsp:txXfrm>
    </dsp:sp>
    <dsp:sp modelId="{B211ECE4-CA3B-4384-A580-2DCB53FCF23A}">
      <dsp:nvSpPr>
        <dsp:cNvPr id="0" name=""/>
        <dsp:cNvSpPr/>
      </dsp:nvSpPr>
      <dsp:spPr>
        <a:xfrm>
          <a:off x="1711826" y="831690"/>
          <a:ext cx="393436" cy="749688"/>
        </a:xfrm>
        <a:custGeom>
          <a:avLst/>
          <a:gdLst/>
          <a:ahLst/>
          <a:cxnLst/>
          <a:rect l="0" t="0" r="0" b="0"/>
          <a:pathLst>
            <a:path>
              <a:moveTo>
                <a:pt x="0" y="749688"/>
              </a:moveTo>
              <a:lnTo>
                <a:pt x="196718" y="749688"/>
              </a:lnTo>
              <a:lnTo>
                <a:pt x="196718" y="0"/>
              </a:lnTo>
              <a:lnTo>
                <a:pt x="39343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87378" y="1185368"/>
        <a:ext cx="42332" cy="42332"/>
      </dsp:txXfrm>
    </dsp:sp>
    <dsp:sp modelId="{00053EAB-797E-4FF5-9341-F5DA67DAEE76}">
      <dsp:nvSpPr>
        <dsp:cNvPr id="0" name=""/>
        <dsp:cNvSpPr/>
      </dsp:nvSpPr>
      <dsp:spPr>
        <a:xfrm rot="16200000">
          <a:off x="-166341" y="1281503"/>
          <a:ext cx="3156584" cy="5997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TIPOS DE PREGUNTAS </a:t>
          </a:r>
          <a:endParaRPr lang="es-CO" sz="2500" kern="1200" dirty="0"/>
        </a:p>
      </dsp:txBody>
      <dsp:txXfrm>
        <a:off x="-166341" y="1281503"/>
        <a:ext cx="3156584" cy="599751"/>
      </dsp:txXfrm>
    </dsp:sp>
    <dsp:sp modelId="{C1DA27D7-E3C1-47B5-85A2-EC8BBD329D32}">
      <dsp:nvSpPr>
        <dsp:cNvPr id="0" name=""/>
        <dsp:cNvSpPr/>
      </dsp:nvSpPr>
      <dsp:spPr>
        <a:xfrm>
          <a:off x="2105263" y="397857"/>
          <a:ext cx="7463494" cy="867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mj-lt"/>
            <a:buNone/>
          </a:pPr>
          <a:r>
            <a:rPr lang="es-CO" sz="1600" b="1" kern="1200" dirty="0">
              <a:effectLst/>
              <a:latin typeface="Calibri" panose="020F0502020204030204" pitchFamily="34" charset="0"/>
              <a:ea typeface="Times New Roman" panose="02020603050405020304" pitchFamily="18" charset="0"/>
            </a:rPr>
            <a:t>Preguntas de exploración: </a:t>
          </a:r>
          <a:r>
            <a:rPr lang="es-CO" sz="1600" kern="1200" dirty="0">
              <a:effectLst/>
              <a:latin typeface="Calibri" panose="020F0502020204030204" pitchFamily="34" charset="0"/>
              <a:ea typeface="Times New Roman" panose="02020603050405020304" pitchFamily="18" charset="0"/>
            </a:rPr>
            <a:t>El objetivo de este tipo de preguntas es conocer la situación actual, las necesidades, los temores, las expectativas, etc. En general, conocer en qué consiste el "problema".</a:t>
          </a:r>
          <a:endParaRPr lang="es-CO" sz="1600" kern="1200" dirty="0"/>
        </a:p>
      </dsp:txBody>
      <dsp:txXfrm>
        <a:off x="2105263" y="397857"/>
        <a:ext cx="7463494" cy="867665"/>
      </dsp:txXfrm>
    </dsp:sp>
    <dsp:sp modelId="{0885B021-0D64-4158-AD4A-07EF3F6FB57F}">
      <dsp:nvSpPr>
        <dsp:cNvPr id="0" name=""/>
        <dsp:cNvSpPr/>
      </dsp:nvSpPr>
      <dsp:spPr>
        <a:xfrm>
          <a:off x="2247903" y="1407658"/>
          <a:ext cx="7326952" cy="5997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effectLst/>
              <a:latin typeface="Calibri" panose="020F0502020204030204" pitchFamily="34" charset="0"/>
              <a:ea typeface="Times New Roman" panose="02020603050405020304" pitchFamily="18" charset="0"/>
            </a:rPr>
            <a:t>Preguntas de refuerzo: </a:t>
          </a:r>
          <a:r>
            <a:rPr lang="es-CO" sz="1600" kern="1200" dirty="0">
              <a:effectLst/>
              <a:latin typeface="Calibri" panose="020F0502020204030204" pitchFamily="34" charset="0"/>
              <a:ea typeface="Times New Roman" panose="02020603050405020304" pitchFamily="18" charset="0"/>
            </a:rPr>
            <a:t>Con estas preguntas se pretende profundizar en aspectos específicos o validar lo que el cliente está transmitiendo. </a:t>
          </a:r>
        </a:p>
      </dsp:txBody>
      <dsp:txXfrm>
        <a:off x="2247903" y="1407658"/>
        <a:ext cx="7326952" cy="599751"/>
      </dsp:txXfrm>
    </dsp:sp>
    <dsp:sp modelId="{177C283F-47B7-4604-93D0-4561B93F2585}">
      <dsp:nvSpPr>
        <dsp:cNvPr id="0" name=""/>
        <dsp:cNvSpPr/>
      </dsp:nvSpPr>
      <dsp:spPr>
        <a:xfrm>
          <a:off x="2105263" y="2165150"/>
          <a:ext cx="7499907" cy="5997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effectLst/>
              <a:latin typeface="Calibri" panose="020F0502020204030204" pitchFamily="34" charset="0"/>
              <a:ea typeface="Times New Roman" panose="02020603050405020304" pitchFamily="18" charset="0"/>
            </a:rPr>
            <a:t>Preguntas de identificación de soluciones</a:t>
          </a:r>
          <a:r>
            <a:rPr lang="es-CO" sz="1600" kern="1200" dirty="0">
              <a:effectLst/>
              <a:latin typeface="Calibri" panose="020F0502020204030204" pitchFamily="34" charset="0"/>
              <a:ea typeface="Times New Roman" panose="02020603050405020304" pitchFamily="18" charset="0"/>
            </a:rPr>
            <a:t>: En este caso se procura conocer o explorar la reacción del cliente a la variedad de soluciones que le puedo ofrecer. </a:t>
          </a:r>
        </a:p>
      </dsp:txBody>
      <dsp:txXfrm>
        <a:off x="2105263" y="2165150"/>
        <a:ext cx="7499907" cy="5997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i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14F56-7C3D-F64F-857E-3F5570A9AF58}"/>
              </a:ext>
            </a:extLst>
          </p:cNvPr>
          <p:cNvSpPr>
            <a:spLocks noGrp="1"/>
          </p:cNvSpPr>
          <p:nvPr>
            <p:ph type="title" hasCustomPrompt="1"/>
          </p:nvPr>
        </p:nvSpPr>
        <p:spPr>
          <a:xfrm>
            <a:off x="1821410" y="586214"/>
            <a:ext cx="8154928" cy="1325563"/>
          </a:xfrm>
          <a:prstGeom prst="rect">
            <a:avLst/>
          </a:prstGeom>
        </p:spPr>
        <p:txBody>
          <a:bodyPr>
            <a:normAutofit/>
          </a:bodyPr>
          <a:lstStyle>
            <a:lvl1pPr>
              <a:defRPr sz="3600" b="1">
                <a:solidFill>
                  <a:srgbClr val="003685"/>
                </a:solidFill>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3EC22680-8B78-3044-8EED-41FDAC8015C9}"/>
              </a:ext>
            </a:extLst>
          </p:cNvPr>
          <p:cNvSpPr>
            <a:spLocks noGrp="1"/>
          </p:cNvSpPr>
          <p:nvPr>
            <p:ph sz="half" idx="1"/>
          </p:nvPr>
        </p:nvSpPr>
        <p:spPr>
          <a:xfrm>
            <a:off x="717274" y="2005012"/>
            <a:ext cx="10636526" cy="3751019"/>
          </a:xfrm>
          <a:prstGeom prst="rect">
            <a:avLst/>
          </a:prstGeom>
        </p:spPr>
        <p:txBody>
          <a:bodyPr/>
          <a:lstStyle>
            <a:lvl1pPr marL="0" indent="0">
              <a:buFontTx/>
              <a:buNone/>
              <a:defRPr sz="2000" b="0" i="0">
                <a:latin typeface="Arial Narrow" panose="020B0604020202020204" pitchFamily="34" charset="0"/>
                <a:cs typeface="Arial Narrow" panose="020B0604020202020204" pitchFamily="34" charset="0"/>
              </a:defRPr>
            </a:lvl1pPr>
            <a:lvl2pPr marL="457200" indent="0">
              <a:buFontTx/>
              <a:buNone/>
              <a:defRPr b="0" i="0">
                <a:latin typeface="Arial Narrow" panose="020B0604020202020204" pitchFamily="34" charset="0"/>
                <a:cs typeface="Arial Narrow" panose="020B0604020202020204" pitchFamily="34" charset="0"/>
              </a:defRPr>
            </a:lvl2pPr>
            <a:lvl3pPr marL="914400" indent="0">
              <a:buFontTx/>
              <a:buNone/>
              <a:defRPr b="0" i="0">
                <a:latin typeface="Arial Narrow" panose="020B0604020202020204" pitchFamily="34" charset="0"/>
                <a:cs typeface="Arial Narrow" panose="020B0604020202020204" pitchFamily="34" charset="0"/>
              </a:defRPr>
            </a:lvl3pPr>
            <a:lvl4pPr marL="1371600" indent="0">
              <a:buFontTx/>
              <a:buNone/>
              <a:defRPr b="0" i="0">
                <a:latin typeface="Arial Narrow" panose="020B0604020202020204" pitchFamily="34" charset="0"/>
                <a:cs typeface="Arial Narrow" panose="020B0604020202020204" pitchFamily="34" charset="0"/>
              </a:defRPr>
            </a:lvl4pPr>
            <a:lvl5pPr marL="1828800" indent="0">
              <a:buFontTx/>
              <a:buNone/>
              <a:defRPr b="0" i="0">
                <a:latin typeface="Arial Narrow" panose="020B0604020202020204" pitchFamily="34" charset="0"/>
                <a:cs typeface="Arial Narrow" panose="020B0604020202020204"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368383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50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ítulo Present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74416-34D8-6449-A857-520BEA0C741F}"/>
              </a:ext>
            </a:extLst>
          </p:cNvPr>
          <p:cNvSpPr>
            <a:spLocks noGrp="1"/>
          </p:cNvSpPr>
          <p:nvPr>
            <p:ph type="ctrTitle" hasCustomPrompt="1"/>
          </p:nvPr>
        </p:nvSpPr>
        <p:spPr>
          <a:xfrm>
            <a:off x="1073426" y="2666310"/>
            <a:ext cx="5420139" cy="935728"/>
          </a:xfrm>
          <a:prstGeom prst="rect">
            <a:avLst/>
          </a:prstGeom>
        </p:spPr>
        <p:txBody>
          <a:bodyPr anchor="b">
            <a:normAutofit/>
          </a:bodyPr>
          <a:lstStyle>
            <a:lvl1pPr algn="ctr">
              <a:defRPr sz="2800" b="1">
                <a:solidFill>
                  <a:srgbClr val="003685"/>
                </a:solidFill>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74B1D4EC-E58B-A845-A175-3187D14F8B40}"/>
              </a:ext>
            </a:extLst>
          </p:cNvPr>
          <p:cNvSpPr>
            <a:spLocks noGrp="1"/>
          </p:cNvSpPr>
          <p:nvPr>
            <p:ph type="subTitle" idx="1" hasCustomPrompt="1"/>
          </p:nvPr>
        </p:nvSpPr>
        <p:spPr>
          <a:xfrm>
            <a:off x="1073426" y="4446864"/>
            <a:ext cx="5420139" cy="463066"/>
          </a:xfrm>
          <a:prstGeom prst="rect">
            <a:avLst/>
          </a:prstGeom>
        </p:spPr>
        <p:txBody>
          <a:bodyPr>
            <a:normAutofit/>
          </a:bodyPr>
          <a:lstStyle>
            <a:lvl1pPr marL="0" indent="0" algn="ctr">
              <a:buNone/>
              <a:defRPr sz="2000">
                <a:solidFill>
                  <a:srgbClr val="00B0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ÁREA QUE PRESENTA</a:t>
            </a:r>
            <a:endParaRPr lang="es-CO" dirty="0"/>
          </a:p>
        </p:txBody>
      </p:sp>
    </p:spTree>
    <p:extLst>
      <p:ext uri="{BB962C8B-B14F-4D97-AF65-F5344CB8AC3E}">
        <p14:creationId xmlns:p14="http://schemas.microsoft.com/office/powerpoint/2010/main" val="152339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Índi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CCACE-F862-E04B-B51D-267855646F78}"/>
              </a:ext>
            </a:extLst>
          </p:cNvPr>
          <p:cNvSpPr>
            <a:spLocks noGrp="1"/>
          </p:cNvSpPr>
          <p:nvPr>
            <p:ph type="title" hasCustomPrompt="1"/>
          </p:nvPr>
        </p:nvSpPr>
        <p:spPr>
          <a:xfrm>
            <a:off x="1948070" y="947323"/>
            <a:ext cx="5267739" cy="563425"/>
          </a:xfrm>
          <a:prstGeom prst="rect">
            <a:avLst/>
          </a:prstGeom>
        </p:spPr>
        <p:txBody>
          <a:bodyPr>
            <a:normAutofit/>
          </a:bodyPr>
          <a:lstStyle>
            <a:lvl1pPr>
              <a:defRPr sz="2800" b="1">
                <a:solidFill>
                  <a:srgbClr val="003685"/>
                </a:solidFill>
              </a:defRPr>
            </a:lvl1pPr>
          </a:lstStyle>
          <a:p>
            <a:r>
              <a:rPr lang="es-ES" dirty="0"/>
              <a:t>ÍNDICE</a:t>
            </a:r>
            <a:endParaRPr lang="es-CO" dirty="0"/>
          </a:p>
        </p:txBody>
      </p:sp>
      <p:sp>
        <p:nvSpPr>
          <p:cNvPr id="3" name="Marcador de contenido 2">
            <a:extLst>
              <a:ext uri="{FF2B5EF4-FFF2-40B4-BE49-F238E27FC236}">
                <a16:creationId xmlns:a16="http://schemas.microsoft.com/office/drawing/2014/main" id="{7192E6EF-3BFC-254F-B1B4-15904B19282C}"/>
              </a:ext>
            </a:extLst>
          </p:cNvPr>
          <p:cNvSpPr>
            <a:spLocks noGrp="1"/>
          </p:cNvSpPr>
          <p:nvPr>
            <p:ph idx="1"/>
          </p:nvPr>
        </p:nvSpPr>
        <p:spPr>
          <a:xfrm>
            <a:off x="838200" y="1915318"/>
            <a:ext cx="10619342" cy="4351338"/>
          </a:xfrm>
          <a:prstGeom prst="rect">
            <a:avLst/>
          </a:prstGeom>
        </p:spPr>
        <p:txBody>
          <a:bodyPr/>
          <a:lstStyle>
            <a:lvl1pPr>
              <a:defRPr>
                <a:solidFill>
                  <a:srgbClr val="003685"/>
                </a:solidFill>
              </a:defRPr>
            </a:lvl1pPr>
            <a:lvl2pPr marL="457200" indent="0">
              <a:buNone/>
              <a:defRPr/>
            </a:lvl2pPr>
          </a:lstStyle>
          <a:p>
            <a:pPr lvl="0"/>
            <a:r>
              <a:rPr lang="es-ES" dirty="0"/>
              <a:t>Haga clic para modificar los estilos de texto del patrón</a:t>
            </a:r>
          </a:p>
        </p:txBody>
      </p:sp>
    </p:spTree>
    <p:extLst>
      <p:ext uri="{BB962C8B-B14F-4D97-AF65-F5344CB8AC3E}">
        <p14:creationId xmlns:p14="http://schemas.microsoft.com/office/powerpoint/2010/main" val="119339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ápitul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FD022-57F4-984F-BC79-A2AFEC871D6E}"/>
              </a:ext>
            </a:extLst>
          </p:cNvPr>
          <p:cNvSpPr>
            <a:spLocks noGrp="1"/>
          </p:cNvSpPr>
          <p:nvPr>
            <p:ph type="title" hasCustomPrompt="1"/>
          </p:nvPr>
        </p:nvSpPr>
        <p:spPr>
          <a:xfrm>
            <a:off x="2074104" y="2972111"/>
            <a:ext cx="3273010" cy="913778"/>
          </a:xfrm>
          <a:prstGeom prst="rect">
            <a:avLst/>
          </a:prstGeom>
        </p:spPr>
        <p:txBody>
          <a:bodyPr anchor="b">
            <a:normAutofit/>
          </a:bodyPr>
          <a:lstStyle>
            <a:lvl1pPr>
              <a:defRPr sz="2800" b="1">
                <a:solidFill>
                  <a:srgbClr val="003685"/>
                </a:solidFill>
              </a:defRPr>
            </a:lvl1pPr>
          </a:lstStyle>
          <a:p>
            <a:r>
              <a:rPr lang="es-ES" dirty="0"/>
              <a:t>TÍTULO</a:t>
            </a:r>
            <a:br>
              <a:rPr lang="es-ES" dirty="0"/>
            </a:br>
            <a:r>
              <a:rPr lang="es-ES" dirty="0"/>
              <a:t>SECUNDARIO</a:t>
            </a:r>
            <a:endParaRPr lang="es-CO" dirty="0"/>
          </a:p>
        </p:txBody>
      </p:sp>
    </p:spTree>
    <p:extLst>
      <p:ext uri="{BB962C8B-B14F-4D97-AF65-F5344CB8AC3E}">
        <p14:creationId xmlns:p14="http://schemas.microsoft.com/office/powerpoint/2010/main" val="228734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14F56-7C3D-F64F-857E-3F5570A9AF58}"/>
              </a:ext>
            </a:extLst>
          </p:cNvPr>
          <p:cNvSpPr>
            <a:spLocks noGrp="1"/>
          </p:cNvSpPr>
          <p:nvPr>
            <p:ph type="title" hasCustomPrompt="1"/>
          </p:nvPr>
        </p:nvSpPr>
        <p:spPr>
          <a:xfrm>
            <a:off x="1821410" y="586214"/>
            <a:ext cx="8154928" cy="1325563"/>
          </a:xfrm>
          <a:prstGeom prst="rect">
            <a:avLst/>
          </a:prstGeom>
        </p:spPr>
        <p:txBody>
          <a:bodyPr>
            <a:normAutofit/>
          </a:bodyPr>
          <a:lstStyle>
            <a:lvl1pPr>
              <a:defRPr sz="3600" b="1">
                <a:solidFill>
                  <a:srgbClr val="003685"/>
                </a:solidFill>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3EC22680-8B78-3044-8EED-41FDAC8015C9}"/>
              </a:ext>
            </a:extLst>
          </p:cNvPr>
          <p:cNvSpPr>
            <a:spLocks noGrp="1"/>
          </p:cNvSpPr>
          <p:nvPr>
            <p:ph sz="half" idx="1"/>
          </p:nvPr>
        </p:nvSpPr>
        <p:spPr>
          <a:xfrm>
            <a:off x="717274" y="2005012"/>
            <a:ext cx="10636526" cy="3751019"/>
          </a:xfrm>
          <a:prstGeom prst="rect">
            <a:avLst/>
          </a:prstGeom>
        </p:spPr>
        <p:txBody>
          <a:bodyPr/>
          <a:lstStyle>
            <a:lvl1pPr marL="0" indent="0">
              <a:buFontTx/>
              <a:buNone/>
              <a:defRPr sz="2000" b="0" i="0">
                <a:latin typeface="Arial Narrow" panose="020B0604020202020204" pitchFamily="34" charset="0"/>
                <a:cs typeface="Arial Narrow" panose="020B0604020202020204" pitchFamily="34" charset="0"/>
              </a:defRPr>
            </a:lvl1pPr>
            <a:lvl2pPr marL="457200" indent="0">
              <a:buFontTx/>
              <a:buNone/>
              <a:defRPr b="0" i="0">
                <a:latin typeface="Arial Narrow" panose="020B0604020202020204" pitchFamily="34" charset="0"/>
                <a:cs typeface="Arial Narrow" panose="020B0604020202020204" pitchFamily="34" charset="0"/>
              </a:defRPr>
            </a:lvl2pPr>
            <a:lvl3pPr marL="914400" indent="0">
              <a:buFontTx/>
              <a:buNone/>
              <a:defRPr b="0" i="0">
                <a:latin typeface="Arial Narrow" panose="020B0604020202020204" pitchFamily="34" charset="0"/>
                <a:cs typeface="Arial Narrow" panose="020B0604020202020204" pitchFamily="34" charset="0"/>
              </a:defRPr>
            </a:lvl3pPr>
            <a:lvl4pPr marL="1371600" indent="0">
              <a:buFontTx/>
              <a:buNone/>
              <a:defRPr b="0" i="0">
                <a:latin typeface="Arial Narrow" panose="020B0604020202020204" pitchFamily="34" charset="0"/>
                <a:cs typeface="Arial Narrow" panose="020B0604020202020204" pitchFamily="34" charset="0"/>
              </a:defRPr>
            </a:lvl4pPr>
            <a:lvl5pPr marL="1828800" indent="0">
              <a:buFontTx/>
              <a:buNone/>
              <a:defRPr b="0" i="0">
                <a:latin typeface="Arial Narrow" panose="020B0604020202020204" pitchFamily="34" charset="0"/>
                <a:cs typeface="Arial Narrow" panose="020B0604020202020204"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406787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ítulo Present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74416-34D8-6449-A857-520BEA0C741F}"/>
              </a:ext>
            </a:extLst>
          </p:cNvPr>
          <p:cNvSpPr>
            <a:spLocks noGrp="1"/>
          </p:cNvSpPr>
          <p:nvPr>
            <p:ph type="ctrTitle" hasCustomPrompt="1"/>
          </p:nvPr>
        </p:nvSpPr>
        <p:spPr>
          <a:xfrm>
            <a:off x="1073426" y="2666310"/>
            <a:ext cx="5420139" cy="935728"/>
          </a:xfrm>
          <a:prstGeom prst="rect">
            <a:avLst/>
          </a:prstGeom>
        </p:spPr>
        <p:txBody>
          <a:bodyPr anchor="b">
            <a:normAutofit/>
          </a:bodyPr>
          <a:lstStyle>
            <a:lvl1pPr algn="ctr">
              <a:defRPr sz="2800" b="1">
                <a:solidFill>
                  <a:srgbClr val="003685"/>
                </a:solidFill>
              </a:defRPr>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74B1D4EC-E58B-A845-A175-3187D14F8B40}"/>
              </a:ext>
            </a:extLst>
          </p:cNvPr>
          <p:cNvSpPr>
            <a:spLocks noGrp="1"/>
          </p:cNvSpPr>
          <p:nvPr>
            <p:ph type="subTitle" idx="1" hasCustomPrompt="1"/>
          </p:nvPr>
        </p:nvSpPr>
        <p:spPr>
          <a:xfrm>
            <a:off x="1073426" y="4446864"/>
            <a:ext cx="5420139" cy="463066"/>
          </a:xfrm>
          <a:prstGeom prst="rect">
            <a:avLst/>
          </a:prstGeom>
        </p:spPr>
        <p:txBody>
          <a:bodyPr>
            <a:normAutofit/>
          </a:bodyPr>
          <a:lstStyle>
            <a:lvl1pPr marL="0" indent="0" algn="ctr">
              <a:buNone/>
              <a:defRPr sz="2000">
                <a:solidFill>
                  <a:srgbClr val="00B0F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ÁREA QUE PRESENTA</a:t>
            </a:r>
            <a:endParaRPr lang="es-CO" dirty="0"/>
          </a:p>
        </p:txBody>
      </p:sp>
    </p:spTree>
    <p:extLst>
      <p:ext uri="{BB962C8B-B14F-4D97-AF65-F5344CB8AC3E}">
        <p14:creationId xmlns:p14="http://schemas.microsoft.com/office/powerpoint/2010/main" val="751140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Índi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CCACE-F862-E04B-B51D-267855646F78}"/>
              </a:ext>
            </a:extLst>
          </p:cNvPr>
          <p:cNvSpPr>
            <a:spLocks noGrp="1"/>
          </p:cNvSpPr>
          <p:nvPr>
            <p:ph type="title" hasCustomPrompt="1"/>
          </p:nvPr>
        </p:nvSpPr>
        <p:spPr>
          <a:xfrm>
            <a:off x="1948070" y="947323"/>
            <a:ext cx="5267739" cy="563425"/>
          </a:xfrm>
          <a:prstGeom prst="rect">
            <a:avLst/>
          </a:prstGeom>
        </p:spPr>
        <p:txBody>
          <a:bodyPr>
            <a:normAutofit/>
          </a:bodyPr>
          <a:lstStyle>
            <a:lvl1pPr>
              <a:defRPr sz="2800" b="1">
                <a:solidFill>
                  <a:srgbClr val="003685"/>
                </a:solidFill>
              </a:defRPr>
            </a:lvl1pPr>
          </a:lstStyle>
          <a:p>
            <a:r>
              <a:rPr lang="es-ES" dirty="0"/>
              <a:t>ÍNDICE</a:t>
            </a:r>
            <a:endParaRPr lang="es-CO" dirty="0"/>
          </a:p>
        </p:txBody>
      </p:sp>
      <p:sp>
        <p:nvSpPr>
          <p:cNvPr id="3" name="Marcador de contenido 2">
            <a:extLst>
              <a:ext uri="{FF2B5EF4-FFF2-40B4-BE49-F238E27FC236}">
                <a16:creationId xmlns:a16="http://schemas.microsoft.com/office/drawing/2014/main" id="{7192E6EF-3BFC-254F-B1B4-15904B19282C}"/>
              </a:ext>
            </a:extLst>
          </p:cNvPr>
          <p:cNvSpPr>
            <a:spLocks noGrp="1"/>
          </p:cNvSpPr>
          <p:nvPr>
            <p:ph idx="1"/>
          </p:nvPr>
        </p:nvSpPr>
        <p:spPr>
          <a:xfrm>
            <a:off x="838200" y="1915318"/>
            <a:ext cx="10619342" cy="4351338"/>
          </a:xfrm>
          <a:prstGeom prst="rect">
            <a:avLst/>
          </a:prstGeom>
        </p:spPr>
        <p:txBody>
          <a:bodyPr/>
          <a:lstStyle>
            <a:lvl1pPr>
              <a:defRPr>
                <a:solidFill>
                  <a:srgbClr val="003685"/>
                </a:solidFill>
              </a:defRPr>
            </a:lvl1pPr>
            <a:lvl2pPr marL="457200" indent="0">
              <a:buNone/>
              <a:defRPr/>
            </a:lvl2pPr>
          </a:lstStyle>
          <a:p>
            <a:pPr lvl="0"/>
            <a:r>
              <a:rPr lang="es-ES" dirty="0"/>
              <a:t>Haga clic para modificar los estilos de texto del patrón</a:t>
            </a:r>
          </a:p>
        </p:txBody>
      </p:sp>
    </p:spTree>
    <p:extLst>
      <p:ext uri="{BB962C8B-B14F-4D97-AF65-F5344CB8AC3E}">
        <p14:creationId xmlns:p14="http://schemas.microsoft.com/office/powerpoint/2010/main" val="133651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ápitul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FD022-57F4-984F-BC79-A2AFEC871D6E}"/>
              </a:ext>
            </a:extLst>
          </p:cNvPr>
          <p:cNvSpPr>
            <a:spLocks noGrp="1"/>
          </p:cNvSpPr>
          <p:nvPr>
            <p:ph type="title" hasCustomPrompt="1"/>
          </p:nvPr>
        </p:nvSpPr>
        <p:spPr>
          <a:xfrm>
            <a:off x="2074104" y="2972111"/>
            <a:ext cx="3273010" cy="913778"/>
          </a:xfrm>
          <a:prstGeom prst="rect">
            <a:avLst/>
          </a:prstGeom>
        </p:spPr>
        <p:txBody>
          <a:bodyPr anchor="b">
            <a:normAutofit/>
          </a:bodyPr>
          <a:lstStyle>
            <a:lvl1pPr>
              <a:defRPr sz="2800" b="1">
                <a:solidFill>
                  <a:srgbClr val="003685"/>
                </a:solidFill>
              </a:defRPr>
            </a:lvl1pPr>
          </a:lstStyle>
          <a:p>
            <a:r>
              <a:rPr lang="es-ES" dirty="0"/>
              <a:t>TÍTULO</a:t>
            </a:r>
            <a:br>
              <a:rPr lang="es-ES" dirty="0"/>
            </a:br>
            <a:r>
              <a:rPr lang="es-ES" dirty="0"/>
              <a:t>SECUNDARIO</a:t>
            </a:r>
            <a:endParaRPr lang="es-CO" dirty="0"/>
          </a:p>
        </p:txBody>
      </p:sp>
    </p:spTree>
    <p:extLst>
      <p:ext uri="{BB962C8B-B14F-4D97-AF65-F5344CB8AC3E}">
        <p14:creationId xmlns:p14="http://schemas.microsoft.com/office/powerpoint/2010/main" val="789247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519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8665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0.emf"/><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6B6A331F-B994-9B8D-6E5F-68A78CA99C07}"/>
              </a:ext>
            </a:extLst>
          </p:cNvPr>
          <p:cNvSpPr>
            <a:spLocks noGrp="1"/>
          </p:cNvSpPr>
          <p:nvPr>
            <p:ph type="ctrTitle"/>
          </p:nvPr>
        </p:nvSpPr>
        <p:spPr>
          <a:xfrm>
            <a:off x="1073426" y="2666310"/>
            <a:ext cx="5420139" cy="935728"/>
          </a:xfrm>
        </p:spPr>
        <p:txBody>
          <a:bodyPr/>
          <a:lstStyle/>
          <a:p>
            <a:r>
              <a:rPr lang="es-ES" dirty="0"/>
              <a:t>A</a:t>
            </a:r>
            <a:r>
              <a:rPr lang="es-CO" dirty="0"/>
              <a:t>POYO PAUTAS Y GUION PARA TELEMERCADEO </a:t>
            </a:r>
          </a:p>
        </p:txBody>
      </p:sp>
      <p:sp>
        <p:nvSpPr>
          <p:cNvPr id="5" name="Subtítulo 6">
            <a:extLst>
              <a:ext uri="{FF2B5EF4-FFF2-40B4-BE49-F238E27FC236}">
                <a16:creationId xmlns:a16="http://schemas.microsoft.com/office/drawing/2014/main" id="{E8586565-D5B9-D33C-255C-C163208C6714}"/>
              </a:ext>
            </a:extLst>
          </p:cNvPr>
          <p:cNvSpPr>
            <a:spLocks noGrp="1"/>
          </p:cNvSpPr>
          <p:nvPr>
            <p:ph type="subTitle" idx="1"/>
          </p:nvPr>
        </p:nvSpPr>
        <p:spPr>
          <a:xfrm>
            <a:off x="1073426" y="4446864"/>
            <a:ext cx="5420139" cy="463066"/>
          </a:xfrm>
        </p:spPr>
        <p:txBody>
          <a:bodyPr/>
          <a:lstStyle/>
          <a:p>
            <a:r>
              <a:rPr lang="es-CO" dirty="0"/>
              <a:t>Campaña de Cesantías 2024</a:t>
            </a:r>
          </a:p>
          <a:p>
            <a:endParaRPr lang="es-CO" dirty="0"/>
          </a:p>
        </p:txBody>
      </p:sp>
    </p:spTree>
    <p:extLst>
      <p:ext uri="{BB962C8B-B14F-4D97-AF65-F5344CB8AC3E}">
        <p14:creationId xmlns:p14="http://schemas.microsoft.com/office/powerpoint/2010/main" val="3488017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extLst>
              <p:ext uri="{D42A27DB-BD31-4B8C-83A1-F6EECF244321}">
                <p14:modId xmlns:p14="http://schemas.microsoft.com/office/powerpoint/2010/main" val="3987834804"/>
              </p:ext>
            </p:extLst>
          </p:nvPr>
        </p:nvGraphicFramePr>
        <p:xfrm>
          <a:off x="6816578" y="604911"/>
          <a:ext cx="4747065" cy="125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DA07876-DFD3-33AE-3ADD-09CB0752BD4D}"/>
              </a:ext>
            </a:extLst>
          </p:cNvPr>
          <p:cNvSpPr txBox="1"/>
          <p:nvPr/>
        </p:nvSpPr>
        <p:spPr>
          <a:xfrm>
            <a:off x="837792" y="1318022"/>
            <a:ext cx="10516416" cy="5539978"/>
          </a:xfrm>
          <a:prstGeom prst="rect">
            <a:avLst/>
          </a:prstGeom>
          <a:noFill/>
        </p:spPr>
        <p:txBody>
          <a:bodyPr wrap="square">
            <a:spAutoFit/>
          </a:bodyPr>
          <a:lstStyle/>
          <a:p>
            <a:endParaRPr lang="es-CO" dirty="0">
              <a:latin typeface="Calibri" panose="020F0502020204030204" pitchFamily="34" charset="0"/>
              <a:ea typeface="Times New Roman" panose="02020603050405020304" pitchFamily="18" charset="0"/>
            </a:endParaRPr>
          </a:p>
          <a:p>
            <a:endParaRPr lang="es-CO" dirty="0">
              <a:latin typeface="Calibri" panose="020F0502020204030204" pitchFamily="34" charset="0"/>
            </a:endParaRPr>
          </a:p>
          <a:p>
            <a:r>
              <a:rPr lang="es-CO" sz="2000" b="1" dirty="0"/>
              <a:t>Objetivo: </a:t>
            </a:r>
          </a:p>
          <a:p>
            <a:endParaRPr lang="es-CO" sz="2000" b="1" dirty="0"/>
          </a:p>
          <a:p>
            <a:r>
              <a:rPr lang="es-CO" sz="2000" dirty="0"/>
              <a:t>Crear un ambiente de profesionalismo y confianza. En esta etapa es usted quien se vende, </a:t>
            </a:r>
            <a:r>
              <a:rPr lang="es-CO" sz="2000" b="1" dirty="0"/>
              <a:t>en</a:t>
            </a:r>
            <a:r>
              <a:rPr lang="es-CO" sz="2000" b="1" dirty="0">
                <a:effectLst/>
                <a:ea typeface="Times New Roman" panose="02020603050405020304" pitchFamily="18" charset="0"/>
              </a:rPr>
              <a:t>tonces, bien vale la pena preparar la visita para generar una buena primera impresión.</a:t>
            </a:r>
          </a:p>
          <a:p>
            <a:r>
              <a:rPr lang="es-CO" sz="2000" dirty="0">
                <a:effectLst/>
                <a:ea typeface="Times New Roman" panose="02020603050405020304" pitchFamily="18" charset="0"/>
              </a:rPr>
              <a:t>Lo ideal es generar, en un muy breve lapso, una atmósfera o ambiente donde el cliente hable y escuche tranquilamente. Es la oportunidad para generar un impacto positivo. </a:t>
            </a:r>
          </a:p>
          <a:p>
            <a:endParaRPr lang="es-CO" sz="2000" dirty="0">
              <a:effectLst/>
              <a:ea typeface="Times New Roman" panose="02020603050405020304" pitchFamily="18" charset="0"/>
            </a:endParaRPr>
          </a:p>
          <a:p>
            <a:pPr marL="285750" indent="-285750">
              <a:buFont typeface="Wingdings" panose="05000000000000000000" pitchFamily="2" charset="2"/>
              <a:buChar char="Ø"/>
            </a:pPr>
            <a:r>
              <a:rPr lang="es-CO" sz="2000" dirty="0">
                <a:effectLst/>
                <a:ea typeface="Times New Roman" panose="02020603050405020304" pitchFamily="18" charset="0"/>
              </a:rPr>
              <a:t>Cuide su apariencia personal. Vestuario, postura, aseo personal, modales. </a:t>
            </a:r>
          </a:p>
          <a:p>
            <a:pPr marL="285750" indent="-285750">
              <a:buFont typeface="Wingdings" panose="05000000000000000000" pitchFamily="2" charset="2"/>
              <a:buChar char="Ø"/>
            </a:pPr>
            <a:r>
              <a:rPr lang="es-CO" sz="2000" dirty="0">
                <a:effectLst/>
                <a:ea typeface="Times New Roman" panose="02020603050405020304" pitchFamily="18" charset="0"/>
              </a:rPr>
              <a:t>Sea consciente de lo que usted proyecta. Confianza, desconfianza, seguridad, inseguridad, profesionalismo, improvisación.</a:t>
            </a:r>
          </a:p>
          <a:p>
            <a:pPr marL="285750" indent="-285750">
              <a:buFont typeface="Wingdings" panose="05000000000000000000" pitchFamily="2" charset="2"/>
              <a:buChar char="Ø"/>
            </a:pPr>
            <a:r>
              <a:rPr lang="es-CO" sz="2000" dirty="0">
                <a:effectLst/>
                <a:ea typeface="Times New Roman" panose="02020603050405020304" pitchFamily="18" charset="0"/>
              </a:rPr>
              <a:t>Concéntrese en el cliente. Dedíquele toda su atención al cliente y al entorno. Fíjese en su comportamiento, sus gestos, palabras, movimientos... manténgase atento. </a:t>
            </a:r>
            <a:endParaRPr lang="es-CO" sz="2000" dirty="0">
              <a:ea typeface="Times New Roman" panose="02020603050405020304" pitchFamily="18" charset="0"/>
            </a:endParaRPr>
          </a:p>
          <a:p>
            <a:pPr marL="285750" indent="-285750">
              <a:buFont typeface="Wingdings" panose="05000000000000000000" pitchFamily="2" charset="2"/>
              <a:buChar char="Ø"/>
            </a:pPr>
            <a:r>
              <a:rPr lang="es-CO" sz="2000" dirty="0">
                <a:effectLst/>
                <a:ea typeface="Times New Roman" panose="02020603050405020304" pitchFamily="18" charset="0"/>
              </a:rPr>
              <a:t>Haga que el cliente se sienta cómodo e importante.</a:t>
            </a:r>
            <a:endParaRPr lang="es-CO" sz="2000" dirty="0"/>
          </a:p>
          <a:p>
            <a:endParaRPr lang="es-CO" sz="2000" dirty="0"/>
          </a:p>
          <a:p>
            <a:endParaRPr lang="es-CO" dirty="0"/>
          </a:p>
        </p:txBody>
      </p:sp>
    </p:spTree>
    <p:extLst>
      <p:ext uri="{BB962C8B-B14F-4D97-AF65-F5344CB8AC3E}">
        <p14:creationId xmlns:p14="http://schemas.microsoft.com/office/powerpoint/2010/main" val="145028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nvGraphicFramePr>
        <p:xfrm>
          <a:off x="6816578" y="604911"/>
          <a:ext cx="4747065" cy="125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DA07876-DFD3-33AE-3ADD-09CB0752BD4D}"/>
              </a:ext>
            </a:extLst>
          </p:cNvPr>
          <p:cNvSpPr txBox="1"/>
          <p:nvPr/>
        </p:nvSpPr>
        <p:spPr>
          <a:xfrm>
            <a:off x="837792" y="1318022"/>
            <a:ext cx="10516416" cy="923330"/>
          </a:xfrm>
          <a:prstGeom prst="rect">
            <a:avLst/>
          </a:prstGeom>
          <a:noFill/>
        </p:spPr>
        <p:txBody>
          <a:bodyPr wrap="square">
            <a:spAutoFit/>
          </a:bodyPr>
          <a:lstStyle/>
          <a:p>
            <a:endParaRPr lang="es-CO" dirty="0">
              <a:latin typeface="Calibri" panose="020F0502020204030204" pitchFamily="34" charset="0"/>
              <a:ea typeface="Times New Roman" panose="02020603050405020304" pitchFamily="18" charset="0"/>
            </a:endParaRPr>
          </a:p>
          <a:p>
            <a:endParaRPr lang="es-CO" dirty="0">
              <a:latin typeface="Calibri" panose="020F0502020204030204" pitchFamily="34" charset="0"/>
            </a:endParaRPr>
          </a:p>
          <a:p>
            <a:endParaRPr lang="es-CO" dirty="0"/>
          </a:p>
        </p:txBody>
      </p:sp>
      <p:sp>
        <p:nvSpPr>
          <p:cNvPr id="4" name="CuadroTexto 3">
            <a:extLst>
              <a:ext uri="{FF2B5EF4-FFF2-40B4-BE49-F238E27FC236}">
                <a16:creationId xmlns:a16="http://schemas.microsoft.com/office/drawing/2014/main" id="{0896C9FB-5EFE-0734-8742-62399D9D16E4}"/>
              </a:ext>
            </a:extLst>
          </p:cNvPr>
          <p:cNvSpPr txBox="1"/>
          <p:nvPr/>
        </p:nvSpPr>
        <p:spPr>
          <a:xfrm>
            <a:off x="1378634" y="2350370"/>
            <a:ext cx="9214338" cy="317009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Sonría sinceramente, relájese.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No se acerque demasiado ni invada el espacio del cliente.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Permita que él lidere la reunión; ubíquese donde él se sienta cómodo.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No sea demasiado informal ni familiar; tampoco muy reservado y formal. Deje fluir las cosas de manera natural.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Háblele al cliente en su mismo tono de voz.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En este momento no es prudente hacer una presentación. Primero genere confianza.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CO" sz="2000" b="0" i="0" u="none" strike="noStrike" kern="1200" cap="none" spc="0" normalizeH="0" baseline="0" noProof="0" dirty="0">
                <a:ln>
                  <a:noFill/>
                </a:ln>
                <a:solidFill>
                  <a:prstClr val="black"/>
                </a:solidFill>
                <a:effectLst/>
                <a:uLnTx/>
                <a:uFillTx/>
                <a:ea typeface="Times New Roman" panose="02020603050405020304" pitchFamily="18" charset="0"/>
                <a:cs typeface="+mn-cs"/>
              </a:rPr>
              <a:t>Usted puede lograr que las personas se sientan importantes, pensando que ellas realmente son importantes.</a:t>
            </a:r>
            <a:endParaRPr kumimoji="0" lang="es-CO" sz="2000" b="0" i="0" u="none" strike="noStrike" kern="1200" cap="none" spc="0" normalizeH="0" baseline="0" noProof="0" dirty="0">
              <a:ln>
                <a:noFill/>
              </a:ln>
              <a:solidFill>
                <a:prstClr val="black"/>
              </a:solidFill>
              <a:effectLst/>
              <a:uLnTx/>
              <a:uFillTx/>
              <a:ea typeface="Calibri" panose="020F0502020204030204" pitchFamily="34" charset="0"/>
              <a:cs typeface="+mn-cs"/>
            </a:endParaRPr>
          </a:p>
        </p:txBody>
      </p:sp>
    </p:spTree>
    <p:extLst>
      <p:ext uri="{BB962C8B-B14F-4D97-AF65-F5344CB8AC3E}">
        <p14:creationId xmlns:p14="http://schemas.microsoft.com/office/powerpoint/2010/main" val="341280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extLst>
              <p:ext uri="{D42A27DB-BD31-4B8C-83A1-F6EECF244321}">
                <p14:modId xmlns:p14="http://schemas.microsoft.com/office/powerpoint/2010/main" val="2848375081"/>
              </p:ext>
            </p:extLst>
          </p:nvPr>
        </p:nvGraphicFramePr>
        <p:xfrm>
          <a:off x="7258929" y="604911"/>
          <a:ext cx="4304714" cy="1055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a:extLst>
              <a:ext uri="{FF2B5EF4-FFF2-40B4-BE49-F238E27FC236}">
                <a16:creationId xmlns:a16="http://schemas.microsoft.com/office/drawing/2014/main" id="{25C2C3FD-BD4E-468C-6366-4DBE6F1B8824}"/>
              </a:ext>
            </a:extLst>
          </p:cNvPr>
          <p:cNvGraphicFramePr/>
          <p:nvPr>
            <p:extLst>
              <p:ext uri="{D42A27DB-BD31-4B8C-83A1-F6EECF244321}">
                <p14:modId xmlns:p14="http://schemas.microsoft.com/office/powerpoint/2010/main" val="3397090276"/>
              </p:ext>
            </p:extLst>
          </p:nvPr>
        </p:nvGraphicFramePr>
        <p:xfrm>
          <a:off x="837792" y="1969477"/>
          <a:ext cx="10516416" cy="36716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uadroTexto 2">
            <a:extLst>
              <a:ext uri="{FF2B5EF4-FFF2-40B4-BE49-F238E27FC236}">
                <a16:creationId xmlns:a16="http://schemas.microsoft.com/office/drawing/2014/main" id="{5DF603B7-F061-2215-31A4-1FD88D6A75AC}"/>
              </a:ext>
            </a:extLst>
          </p:cNvPr>
          <p:cNvSpPr txBox="1"/>
          <p:nvPr/>
        </p:nvSpPr>
        <p:spPr>
          <a:xfrm>
            <a:off x="1350498" y="1659988"/>
            <a:ext cx="6330462" cy="923330"/>
          </a:xfrm>
          <a:prstGeom prst="rect">
            <a:avLst/>
          </a:prstGeom>
          <a:noFill/>
        </p:spPr>
        <p:txBody>
          <a:bodyPr wrap="square" rtlCol="0">
            <a:spAutoFit/>
          </a:bodyPr>
          <a:lstStyle/>
          <a:p>
            <a:r>
              <a:rPr lang="es-ES" dirty="0"/>
              <a:t>Objetivo:</a:t>
            </a:r>
            <a:r>
              <a:rPr lang="es-CO" sz="1800" dirty="0">
                <a:effectLst/>
                <a:ea typeface="Times New Roman" panose="02020603050405020304" pitchFamily="18" charset="0"/>
              </a:rPr>
              <a:t> Identificar necesidades, expectativas, deseos, temores y opciones del cliente. </a:t>
            </a:r>
            <a:r>
              <a:rPr lang="es-CO" dirty="0">
                <a:ea typeface="Times New Roman" panose="02020603050405020304" pitchFamily="18" charset="0"/>
              </a:rPr>
              <a:t>Sin lugar a dudas cuando se hace de la manera adecuada se logra…</a:t>
            </a:r>
            <a:endParaRPr lang="es-CO" dirty="0"/>
          </a:p>
        </p:txBody>
      </p:sp>
      <p:sp>
        <p:nvSpPr>
          <p:cNvPr id="4" name="CuadroTexto 3">
            <a:extLst>
              <a:ext uri="{FF2B5EF4-FFF2-40B4-BE49-F238E27FC236}">
                <a16:creationId xmlns:a16="http://schemas.microsoft.com/office/drawing/2014/main" id="{FE729F6C-6A95-60E1-CDC0-7532071C45B2}"/>
              </a:ext>
            </a:extLst>
          </p:cNvPr>
          <p:cNvSpPr txBox="1"/>
          <p:nvPr/>
        </p:nvSpPr>
        <p:spPr>
          <a:xfrm>
            <a:off x="837792" y="5027304"/>
            <a:ext cx="7709096" cy="923330"/>
          </a:xfrm>
          <a:prstGeom prst="rect">
            <a:avLst/>
          </a:prstGeom>
          <a:noFill/>
        </p:spPr>
        <p:txBody>
          <a:bodyPr wrap="square" rtlCol="0">
            <a:spAutoFit/>
          </a:bodyPr>
          <a:lstStyle/>
          <a:p>
            <a:r>
              <a:rPr lang="es-CO" sz="1800" dirty="0">
                <a:effectLst/>
                <a:ea typeface="Times New Roman" panose="02020603050405020304" pitchFamily="18" charset="0"/>
              </a:rPr>
              <a:t>Una de las características más marcadas en los vendedores es que hablamos mucho, debemos cambiar este habito por escuchar, escuchar, escuchar. Pero para poder escuchar, es necesario</a:t>
            </a:r>
            <a:r>
              <a:rPr lang="es-CO" sz="1800" b="1" dirty="0">
                <a:effectLst/>
                <a:ea typeface="Times New Roman" panose="02020603050405020304" pitchFamily="18" charset="0"/>
              </a:rPr>
              <a:t> preguntar. </a:t>
            </a:r>
            <a:endParaRPr lang="es-CO" sz="1800" b="1" dirty="0"/>
          </a:p>
        </p:txBody>
      </p:sp>
    </p:spTree>
    <p:extLst>
      <p:ext uri="{BB962C8B-B14F-4D97-AF65-F5344CB8AC3E}">
        <p14:creationId xmlns:p14="http://schemas.microsoft.com/office/powerpoint/2010/main" val="373031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extLst>
              <p:ext uri="{D42A27DB-BD31-4B8C-83A1-F6EECF244321}">
                <p14:modId xmlns:p14="http://schemas.microsoft.com/office/powerpoint/2010/main" val="2295495414"/>
              </p:ext>
            </p:extLst>
          </p:nvPr>
        </p:nvGraphicFramePr>
        <p:xfrm>
          <a:off x="6816578" y="604911"/>
          <a:ext cx="4747065" cy="1092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DA07876-DFD3-33AE-3ADD-09CB0752BD4D}"/>
              </a:ext>
            </a:extLst>
          </p:cNvPr>
          <p:cNvSpPr txBox="1"/>
          <p:nvPr/>
        </p:nvSpPr>
        <p:spPr>
          <a:xfrm>
            <a:off x="837792" y="1697849"/>
            <a:ext cx="10516416" cy="923330"/>
          </a:xfrm>
          <a:prstGeom prst="rect">
            <a:avLst/>
          </a:prstGeom>
          <a:noFill/>
        </p:spPr>
        <p:txBody>
          <a:bodyPr wrap="square">
            <a:spAutoFit/>
          </a:bodyPr>
          <a:lstStyle/>
          <a:p>
            <a:endParaRPr lang="es-CO" dirty="0">
              <a:latin typeface="Calibri" panose="020F0502020204030204" pitchFamily="34" charset="0"/>
              <a:ea typeface="Times New Roman" panose="02020603050405020304" pitchFamily="18" charset="0"/>
            </a:endParaRPr>
          </a:p>
          <a:p>
            <a:endParaRPr lang="es-CO" dirty="0">
              <a:latin typeface="Calibri" panose="020F0502020204030204" pitchFamily="34" charset="0"/>
            </a:endParaRPr>
          </a:p>
          <a:p>
            <a:endParaRPr lang="es-CO" dirty="0"/>
          </a:p>
        </p:txBody>
      </p:sp>
      <p:sp>
        <p:nvSpPr>
          <p:cNvPr id="2" name="CuadroTexto 1">
            <a:extLst>
              <a:ext uri="{FF2B5EF4-FFF2-40B4-BE49-F238E27FC236}">
                <a16:creationId xmlns:a16="http://schemas.microsoft.com/office/drawing/2014/main" id="{4AD4CBC2-E970-A635-548B-77F3832ACD48}"/>
              </a:ext>
            </a:extLst>
          </p:cNvPr>
          <p:cNvSpPr txBox="1"/>
          <p:nvPr/>
        </p:nvSpPr>
        <p:spPr>
          <a:xfrm>
            <a:off x="1770949" y="1800036"/>
            <a:ext cx="9118728" cy="1231106"/>
          </a:xfrm>
          <a:prstGeom prst="rect">
            <a:avLst/>
          </a:prstGeom>
          <a:noFill/>
        </p:spPr>
        <p:txBody>
          <a:bodyPr wrap="square">
            <a:spAutoFit/>
          </a:bodyPr>
          <a:lstStyle/>
          <a:p>
            <a:r>
              <a:rPr lang="es-CO" sz="2000" b="1" dirty="0">
                <a:effectLst/>
                <a:ea typeface="Times New Roman" panose="02020603050405020304" pitchFamily="18" charset="0"/>
              </a:rPr>
              <a:t>La primera fuente de información es el contacto con quien nos reunimos: </a:t>
            </a:r>
            <a:r>
              <a:rPr lang="es-CO" sz="1800" dirty="0">
                <a:effectLst/>
                <a:ea typeface="Times New Roman" panose="02020603050405020304" pitchFamily="18" charset="0"/>
              </a:rPr>
              <a:t>A través de preguntas debemos identificar la situación actual, la situación deseada y lo que es necesario para pasar de lo actual a lo deseado por nuestro cliente. </a:t>
            </a:r>
          </a:p>
          <a:p>
            <a:endParaRPr lang="es-CO" dirty="0">
              <a:ea typeface="Times New Roman" panose="02020603050405020304" pitchFamily="18" charset="0"/>
            </a:endParaRPr>
          </a:p>
        </p:txBody>
      </p:sp>
      <p:graphicFrame>
        <p:nvGraphicFramePr>
          <p:cNvPr id="4" name="Diagrama 3">
            <a:extLst>
              <a:ext uri="{FF2B5EF4-FFF2-40B4-BE49-F238E27FC236}">
                <a16:creationId xmlns:a16="http://schemas.microsoft.com/office/drawing/2014/main" id="{5DB8B388-4952-DB72-6C6D-E4DC0A4F8038}"/>
              </a:ext>
            </a:extLst>
          </p:cNvPr>
          <p:cNvGraphicFramePr/>
          <p:nvPr>
            <p:extLst>
              <p:ext uri="{D42A27DB-BD31-4B8C-83A1-F6EECF244321}">
                <p14:modId xmlns:p14="http://schemas.microsoft.com/office/powerpoint/2010/main" val="1818554529"/>
              </p:ext>
            </p:extLst>
          </p:nvPr>
        </p:nvGraphicFramePr>
        <p:xfrm>
          <a:off x="737377" y="3031142"/>
          <a:ext cx="10717246" cy="31627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7457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nvGraphicFramePr>
        <p:xfrm>
          <a:off x="6816578" y="604911"/>
          <a:ext cx="4747065" cy="125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DA07876-DFD3-33AE-3ADD-09CB0752BD4D}"/>
              </a:ext>
            </a:extLst>
          </p:cNvPr>
          <p:cNvSpPr txBox="1"/>
          <p:nvPr/>
        </p:nvSpPr>
        <p:spPr>
          <a:xfrm>
            <a:off x="628357" y="1636441"/>
            <a:ext cx="10516416" cy="4308872"/>
          </a:xfrm>
          <a:prstGeom prst="rect">
            <a:avLst/>
          </a:prstGeom>
          <a:noFill/>
        </p:spPr>
        <p:txBody>
          <a:bodyPr wrap="square">
            <a:spAutoFit/>
          </a:bodyPr>
          <a:lstStyle/>
          <a:p>
            <a:endParaRPr lang="es-CO" dirty="0">
              <a:latin typeface="Calibri" panose="020F0502020204030204" pitchFamily="34" charset="0"/>
              <a:ea typeface="Times New Roman" panose="02020603050405020304" pitchFamily="18" charset="0"/>
            </a:endParaRPr>
          </a:p>
          <a:p>
            <a:endParaRPr lang="es-CO" dirty="0">
              <a:latin typeface="Calibri" panose="020F0502020204030204" pitchFamily="34" charset="0"/>
            </a:endParaRPr>
          </a:p>
          <a:p>
            <a:r>
              <a:rPr lang="es-CO" sz="2000" dirty="0">
                <a:effectLst/>
                <a:ea typeface="Times New Roman" panose="02020603050405020304" pitchFamily="18" charset="0"/>
              </a:rPr>
              <a:t>Adicionalmente, las preguntas permiten descubrir nuevas oportunidades anteriormente no visualizadas, descartar pronto lo que evidentemente no es una oportunidad de negocio y así poder plantear soluciones reales a nuestros clientes. </a:t>
            </a:r>
          </a:p>
          <a:p>
            <a:endParaRPr lang="es-CO" sz="2000" dirty="0">
              <a:ea typeface="Times New Roman" panose="02020603050405020304" pitchFamily="18" charset="0"/>
            </a:endParaRPr>
          </a:p>
          <a:p>
            <a:r>
              <a:rPr lang="es-CO" sz="2000" dirty="0">
                <a:effectLst/>
                <a:ea typeface="Times New Roman" panose="02020603050405020304" pitchFamily="18" charset="0"/>
              </a:rPr>
              <a:t>Para llevar a cabo un buen proceso de sondeo, es necesario: </a:t>
            </a:r>
          </a:p>
          <a:p>
            <a:r>
              <a:rPr lang="es-CO" sz="2000" dirty="0">
                <a:effectLst/>
                <a:ea typeface="Times New Roman" panose="02020603050405020304" pitchFamily="18" charset="0"/>
              </a:rPr>
              <a:t>• Hacer preguntas abiertas, con este tipo de preguntas se obtienen respuestas amplias, no limitadas a un sí o un no. Mediante éstas será posible obtener buena información que permitirá identificar las necesidades y/o deseos del cliente. </a:t>
            </a:r>
          </a:p>
          <a:p>
            <a:endParaRPr lang="es-CO" sz="2000" dirty="0">
              <a:ea typeface="Times New Roman" panose="02020603050405020304" pitchFamily="18" charset="0"/>
            </a:endParaRPr>
          </a:p>
          <a:p>
            <a:r>
              <a:rPr lang="es-CO" sz="2000" dirty="0">
                <a:effectLst/>
                <a:ea typeface="Times New Roman" panose="02020603050405020304" pitchFamily="18" charset="0"/>
              </a:rPr>
              <a:t>Generalmente, estas preguntas incluyen alguna de las siguientes palabras: Quién, cómo, por qué, cuándo, dónde, qué, cuál. </a:t>
            </a:r>
            <a:endParaRPr lang="es-CO" sz="2000" dirty="0"/>
          </a:p>
          <a:p>
            <a:endParaRPr lang="es-CO" dirty="0"/>
          </a:p>
        </p:txBody>
      </p:sp>
    </p:spTree>
    <p:extLst>
      <p:ext uri="{BB962C8B-B14F-4D97-AF65-F5344CB8AC3E}">
        <p14:creationId xmlns:p14="http://schemas.microsoft.com/office/powerpoint/2010/main" val="349602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nvGraphicFramePr>
        <p:xfrm>
          <a:off x="6816578" y="604911"/>
          <a:ext cx="4747065" cy="125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A3F6BD81-2D6A-2251-373C-F8F309046EAA}"/>
              </a:ext>
            </a:extLst>
          </p:cNvPr>
          <p:cNvGraphicFramePr/>
          <p:nvPr>
            <p:extLst>
              <p:ext uri="{D42A27DB-BD31-4B8C-83A1-F6EECF244321}">
                <p14:modId xmlns:p14="http://schemas.microsoft.com/office/powerpoint/2010/main" val="3507715664"/>
              </p:ext>
            </p:extLst>
          </p:nvPr>
        </p:nvGraphicFramePr>
        <p:xfrm>
          <a:off x="935500" y="2806506"/>
          <a:ext cx="10023233" cy="40514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CuadroTexto 3">
            <a:extLst>
              <a:ext uri="{FF2B5EF4-FFF2-40B4-BE49-F238E27FC236}">
                <a16:creationId xmlns:a16="http://schemas.microsoft.com/office/drawing/2014/main" id="{69EC3CA2-C542-B965-A4E1-A51D02501EDF}"/>
              </a:ext>
            </a:extLst>
          </p:cNvPr>
          <p:cNvSpPr txBox="1"/>
          <p:nvPr/>
        </p:nvSpPr>
        <p:spPr>
          <a:xfrm>
            <a:off x="935500" y="2067951"/>
            <a:ext cx="5352758" cy="461665"/>
          </a:xfrm>
          <a:prstGeom prst="rect">
            <a:avLst/>
          </a:prstGeom>
          <a:noFill/>
        </p:spPr>
        <p:txBody>
          <a:bodyPr wrap="square" rtlCol="0">
            <a:spAutoFit/>
          </a:bodyPr>
          <a:lstStyle/>
          <a:p>
            <a:r>
              <a:rPr lang="es-ES" sz="2400" dirty="0"/>
              <a:t>EL SONDEO NOS PERMITE IDENTIFICAR </a:t>
            </a:r>
            <a:endParaRPr lang="es-CO" sz="2400" dirty="0"/>
          </a:p>
        </p:txBody>
      </p:sp>
    </p:spTree>
    <p:extLst>
      <p:ext uri="{BB962C8B-B14F-4D97-AF65-F5344CB8AC3E}">
        <p14:creationId xmlns:p14="http://schemas.microsoft.com/office/powerpoint/2010/main" val="249715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D5CEF81-4A79-1654-AE81-2EC613F8643C}"/>
              </a:ext>
            </a:extLst>
          </p:cNvPr>
          <p:cNvGraphicFramePr/>
          <p:nvPr/>
        </p:nvGraphicFramePr>
        <p:xfrm>
          <a:off x="6816578" y="604911"/>
          <a:ext cx="4747065" cy="1252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a:extLst>
              <a:ext uri="{FF2B5EF4-FFF2-40B4-BE49-F238E27FC236}">
                <a16:creationId xmlns:a16="http://schemas.microsoft.com/office/drawing/2014/main" id="{69EC3CA2-C542-B965-A4E1-A51D02501EDF}"/>
              </a:ext>
            </a:extLst>
          </p:cNvPr>
          <p:cNvSpPr txBox="1"/>
          <p:nvPr/>
        </p:nvSpPr>
        <p:spPr>
          <a:xfrm>
            <a:off x="1509655" y="2827606"/>
            <a:ext cx="6604783" cy="1938992"/>
          </a:xfrm>
          <a:prstGeom prst="rect">
            <a:avLst/>
          </a:prstGeom>
          <a:noFill/>
        </p:spPr>
        <p:txBody>
          <a:bodyPr wrap="square" rtlCol="0">
            <a:spAutoFit/>
          </a:bodyPr>
          <a:lstStyle/>
          <a:p>
            <a:r>
              <a:rPr lang="es-CO" sz="2000" dirty="0">
                <a:effectLst/>
                <a:ea typeface="Times New Roman" panose="02020603050405020304" pitchFamily="18" charset="0"/>
              </a:rPr>
              <a:t>Finalmente es muy importante que este momento de sondeo usted tenga la ficha </a:t>
            </a:r>
            <a:r>
              <a:rPr lang="es-CO" sz="2000" b="1" dirty="0">
                <a:effectLst/>
                <a:ea typeface="Times New Roman" panose="02020603050405020304" pitchFamily="18" charset="0"/>
              </a:rPr>
              <a:t>de conocimiento de cliente</a:t>
            </a:r>
            <a:r>
              <a:rPr lang="es-CO" sz="2000" dirty="0">
                <a:effectLst/>
                <a:ea typeface="Times New Roman" panose="02020603050405020304" pitchFamily="18" charset="0"/>
              </a:rPr>
              <a:t> porque allí va a consignar todas las respuestas de su cliente, aproveche este momento para realizar una actualización de datos de contacto y si es necesario los datos de ubicación.</a:t>
            </a:r>
          </a:p>
        </p:txBody>
      </p:sp>
      <p:pic>
        <p:nvPicPr>
          <p:cNvPr id="2" name="Imagen 1">
            <a:extLst>
              <a:ext uri="{FF2B5EF4-FFF2-40B4-BE49-F238E27FC236}">
                <a16:creationId xmlns:a16="http://schemas.microsoft.com/office/drawing/2014/main" id="{EC6E8370-8634-7C57-86EC-C60DC4D6345A}"/>
              </a:ext>
            </a:extLst>
          </p:cNvPr>
          <p:cNvPicPr>
            <a:picLocks noChangeAspect="1"/>
          </p:cNvPicPr>
          <p:nvPr/>
        </p:nvPicPr>
        <p:blipFill>
          <a:blip r:embed="rId7"/>
          <a:stretch>
            <a:fillRect/>
          </a:stretch>
        </p:blipFill>
        <p:spPr>
          <a:xfrm rot="810726">
            <a:off x="8794997" y="2772005"/>
            <a:ext cx="2143206" cy="2143206"/>
          </a:xfrm>
          <a:prstGeom prst="rect">
            <a:avLst/>
          </a:prstGeom>
        </p:spPr>
      </p:pic>
    </p:spTree>
    <p:extLst>
      <p:ext uri="{BB962C8B-B14F-4D97-AF65-F5344CB8AC3E}">
        <p14:creationId xmlns:p14="http://schemas.microsoft.com/office/powerpoint/2010/main" val="308303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B3A120D-17B0-B3F5-A02C-0843A836A3A6}"/>
              </a:ext>
            </a:extLst>
          </p:cNvPr>
          <p:cNvSpPr>
            <a:spLocks noGrp="1"/>
          </p:cNvSpPr>
          <p:nvPr>
            <p:ph type="title"/>
          </p:nvPr>
        </p:nvSpPr>
        <p:spPr>
          <a:xfrm>
            <a:off x="2327847" y="1289599"/>
            <a:ext cx="8154928" cy="1031570"/>
          </a:xfrm>
        </p:spPr>
        <p:txBody>
          <a:bodyPr>
            <a:normAutofit/>
          </a:bodyPr>
          <a:lstStyle/>
          <a:p>
            <a:pPr algn="ctr"/>
            <a:r>
              <a:rPr lang="es-ES" sz="5400" dirty="0"/>
              <a:t> </a:t>
            </a:r>
            <a:endParaRPr lang="es-CO" sz="5400" dirty="0"/>
          </a:p>
        </p:txBody>
      </p:sp>
      <p:graphicFrame>
        <p:nvGraphicFramePr>
          <p:cNvPr id="8" name="Diagrama 7">
            <a:extLst>
              <a:ext uri="{FF2B5EF4-FFF2-40B4-BE49-F238E27FC236}">
                <a16:creationId xmlns:a16="http://schemas.microsoft.com/office/drawing/2014/main" id="{7D5CEF81-4A79-1654-AE81-2EC613F8643C}"/>
              </a:ext>
            </a:extLst>
          </p:cNvPr>
          <p:cNvGraphicFramePr/>
          <p:nvPr>
            <p:extLst>
              <p:ext uri="{D42A27DB-BD31-4B8C-83A1-F6EECF244321}">
                <p14:modId xmlns:p14="http://schemas.microsoft.com/office/powerpoint/2010/main" val="1788432533"/>
              </p:ext>
            </p:extLst>
          </p:nvPr>
        </p:nvGraphicFramePr>
        <p:xfrm>
          <a:off x="2708812" y="2176975"/>
          <a:ext cx="7011963" cy="2504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51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285644" y="1059888"/>
            <a:ext cx="3411771" cy="543829"/>
          </a:xfrm>
        </p:spPr>
        <p:txBody>
          <a:bodyPr>
            <a:normAutofit fontScale="90000"/>
          </a:bodyPr>
          <a:lstStyle/>
          <a:p>
            <a:r>
              <a:rPr lang="es-ES" sz="3200" dirty="0"/>
              <a:t>RECUERDE…. </a:t>
            </a:r>
            <a:br>
              <a:rPr lang="es-ES" dirty="0"/>
            </a:br>
            <a:br>
              <a:rPr lang="es-ES" dirty="0"/>
            </a:br>
            <a:endParaRPr lang="es-CO" sz="2000" dirty="0"/>
          </a:p>
        </p:txBody>
      </p:sp>
      <p:sp>
        <p:nvSpPr>
          <p:cNvPr id="4" name="Subtítulo 2">
            <a:extLst>
              <a:ext uri="{FF2B5EF4-FFF2-40B4-BE49-F238E27FC236}">
                <a16:creationId xmlns:a16="http://schemas.microsoft.com/office/drawing/2014/main" id="{8B30F57A-C369-5A51-3941-491F1C08901C}"/>
              </a:ext>
            </a:extLst>
          </p:cNvPr>
          <p:cNvSpPr txBox="1">
            <a:spLocks/>
          </p:cNvSpPr>
          <p:nvPr/>
        </p:nvSpPr>
        <p:spPr>
          <a:xfrm>
            <a:off x="1158239" y="2059540"/>
            <a:ext cx="9875521" cy="4287211"/>
          </a:xfrm>
          <a:prstGeom prst="rect">
            <a:avLst/>
          </a:prstGeom>
        </p:spPr>
        <p:txBody>
          <a:bodyPr>
            <a:no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s-CO" sz="1800" dirty="0">
                <a:effectLst/>
                <a:latin typeface="+mn-lt"/>
                <a:ea typeface="Times New Roman" panose="02020603050405020304" pitchFamily="18" charset="0"/>
              </a:rPr>
              <a:t>Mantenga todos sus elementos de trabajo en orden y completos: tarjeta de presentación virtual, </a:t>
            </a:r>
            <a:r>
              <a:rPr lang="es-CO" sz="1800" b="1" dirty="0">
                <a:effectLst/>
                <a:latin typeface="+mn-lt"/>
                <a:ea typeface="Times New Roman" panose="02020603050405020304" pitchFamily="18" charset="0"/>
              </a:rPr>
              <a:t>Ficha de análisis y conocimiento de cliente</a:t>
            </a:r>
            <a:r>
              <a:rPr lang="es-CO" sz="1800" dirty="0">
                <a:effectLst/>
                <a:latin typeface="+mn-lt"/>
                <a:ea typeface="Times New Roman" panose="02020603050405020304" pitchFamily="18" charset="0"/>
              </a:rPr>
              <a:t>, ayudas de venta, formularios de vinculación, material POP, etc. </a:t>
            </a:r>
          </a:p>
          <a:p>
            <a:pPr marL="342900" indent="-342900">
              <a:buFont typeface="+mj-lt"/>
              <a:buAutoNum type="arabicPeriod"/>
            </a:pPr>
            <a:r>
              <a:rPr lang="es-CO" sz="1800" dirty="0">
                <a:effectLst/>
                <a:latin typeface="+mn-lt"/>
                <a:ea typeface="Times New Roman" panose="02020603050405020304" pitchFamily="18" charset="0"/>
              </a:rPr>
              <a:t>Salude al cliente por su nombre. Luego, diga el suyo y el de la empresa.</a:t>
            </a:r>
          </a:p>
          <a:p>
            <a:pPr marL="342900" indent="-342900">
              <a:buFont typeface="+mj-lt"/>
              <a:buAutoNum type="arabicPeriod"/>
            </a:pPr>
            <a:r>
              <a:rPr lang="es-CO" sz="1800" dirty="0">
                <a:effectLst/>
                <a:latin typeface="+mn-lt"/>
                <a:ea typeface="Times New Roman" panose="02020603050405020304" pitchFamily="18" charset="0"/>
              </a:rPr>
              <a:t>Siempre sea amable y sonría.</a:t>
            </a:r>
          </a:p>
          <a:p>
            <a:pPr marL="342900" indent="-342900">
              <a:buFont typeface="+mj-lt"/>
              <a:buAutoNum type="arabicPeriod"/>
            </a:pPr>
            <a:r>
              <a:rPr lang="es-CO" sz="1800" dirty="0">
                <a:effectLst/>
                <a:latin typeface="+mn-lt"/>
                <a:ea typeface="Times New Roman" panose="02020603050405020304" pitchFamily="18" charset="0"/>
              </a:rPr>
              <a:t>Cuando dé la mano, hágalo con un apretón firme y corto, sin exagerar. Asegúrese de no tener la mano húmeda o sudorosa. </a:t>
            </a:r>
            <a:endParaRPr lang="es-CO" sz="1800" dirty="0">
              <a:latin typeface="+mn-lt"/>
              <a:ea typeface="Times New Roman" panose="02020603050405020304" pitchFamily="18" charset="0"/>
            </a:endParaRPr>
          </a:p>
          <a:p>
            <a:pPr marL="342900" indent="-342900">
              <a:buFont typeface="+mj-lt"/>
              <a:buAutoNum type="arabicPeriod"/>
            </a:pPr>
            <a:r>
              <a:rPr lang="es-CO" sz="1800" dirty="0">
                <a:effectLst/>
                <a:latin typeface="+mn-lt"/>
                <a:ea typeface="Times New Roman" panose="02020603050405020304" pitchFamily="18" charset="0"/>
              </a:rPr>
              <a:t>Al romper el hielo no hable de temas obvios. Que frio hace hoy, que cantidad de huecos, etc.</a:t>
            </a:r>
          </a:p>
          <a:p>
            <a:pPr marL="342900" indent="-342900">
              <a:buFont typeface="+mj-lt"/>
              <a:buAutoNum type="arabicPeriod"/>
            </a:pPr>
            <a:r>
              <a:rPr lang="es-CO" sz="1800" dirty="0">
                <a:effectLst/>
                <a:latin typeface="+mn-lt"/>
                <a:ea typeface="Times New Roman" panose="02020603050405020304" pitchFamily="18" charset="0"/>
              </a:rPr>
              <a:t>Evite frases que hagan parecer que improvisa. Difícil llegar acá, me toca duro.</a:t>
            </a:r>
          </a:p>
          <a:p>
            <a:pPr marL="342900" indent="-342900">
              <a:buFont typeface="+mj-lt"/>
              <a:buAutoNum type="arabicPeriod"/>
            </a:pPr>
            <a:r>
              <a:rPr lang="es-CO" sz="1800" dirty="0">
                <a:effectLst/>
                <a:latin typeface="+mn-lt"/>
                <a:ea typeface="Times New Roman" panose="02020603050405020304" pitchFamily="18" charset="0"/>
              </a:rPr>
              <a:t>Mantenga una actitud positiva, pero no exagere; evite frases como: Bien para no preocuparlo, Así como cuando usted era pobre, En la lucha doctor, trabajando como negro...Muy bien, doctor, ni siquiera regular.</a:t>
            </a:r>
          </a:p>
          <a:p>
            <a:pPr marL="342900" indent="-342900" algn="just">
              <a:buFont typeface="+mj-lt"/>
              <a:buAutoNum type="arabicPeriod"/>
            </a:pPr>
            <a:endParaRPr lang="es-CO" sz="1800" dirty="0">
              <a:solidFill>
                <a:srgbClr val="262A31"/>
              </a:solidFill>
              <a:latin typeface="+mn-lt"/>
            </a:endParaRPr>
          </a:p>
          <a:p>
            <a:pPr marL="342900" indent="-342900" algn="just">
              <a:buFont typeface="+mj-lt"/>
              <a:buAutoNum type="arabicPeriod"/>
            </a:pPr>
            <a:endParaRPr lang="es-CO" sz="1800" b="1" dirty="0">
              <a:latin typeface="+mn-lt"/>
            </a:endParaRPr>
          </a:p>
          <a:p>
            <a:pPr marL="457200" indent="-457200" algn="just">
              <a:buFont typeface="+mj-lt"/>
              <a:buAutoNum type="arabicPeriod"/>
            </a:pPr>
            <a:endParaRPr lang="es-CO" sz="1800" b="1" dirty="0">
              <a:latin typeface="+mn-lt"/>
            </a:endParaRPr>
          </a:p>
          <a:p>
            <a:pPr marL="457200" indent="-457200" algn="just">
              <a:buFont typeface="+mj-lt"/>
              <a:buAutoNum type="arabicPeriod"/>
            </a:pPr>
            <a:endParaRPr lang="es-CO" sz="1800" b="1" dirty="0">
              <a:latin typeface="+mn-lt"/>
            </a:endParaRPr>
          </a:p>
          <a:p>
            <a:pPr marL="457200" indent="-457200" algn="just">
              <a:buFont typeface="+mj-lt"/>
              <a:buAutoNum type="arabicPeriod"/>
            </a:pPr>
            <a:endParaRPr lang="es-CO" sz="1800" b="1" dirty="0">
              <a:latin typeface="+mn-lt"/>
            </a:endParaRPr>
          </a:p>
          <a:p>
            <a:pPr marL="457200" indent="-457200" algn="just">
              <a:buFont typeface="+mj-lt"/>
              <a:buAutoNum type="arabicPeriod"/>
            </a:pPr>
            <a:endParaRPr lang="es-CO" sz="1800" dirty="0">
              <a:solidFill>
                <a:srgbClr val="262A31"/>
              </a:solidFill>
              <a:latin typeface="+mn-lt"/>
            </a:endParaRPr>
          </a:p>
          <a:p>
            <a:pPr marL="457200" indent="-457200" algn="just">
              <a:buFont typeface="+mj-lt"/>
              <a:buAutoNum type="arabicPeriod"/>
            </a:pPr>
            <a:endParaRPr lang="es-CO" sz="1800" dirty="0">
              <a:solidFill>
                <a:srgbClr val="262A31"/>
              </a:solidFill>
              <a:latin typeface="+mn-lt"/>
            </a:endParaRPr>
          </a:p>
          <a:p>
            <a:pPr marL="342900" indent="-342900" algn="just">
              <a:buFont typeface="+mj-lt"/>
              <a:buAutoNum type="arabicPeriod"/>
            </a:pPr>
            <a:endParaRPr lang="es-CO" sz="1800" dirty="0">
              <a:latin typeface="+mn-lt"/>
            </a:endParaRPr>
          </a:p>
          <a:p>
            <a:pPr marL="457200" indent="-457200" algn="just">
              <a:buFont typeface="+mj-lt"/>
              <a:buAutoNum type="arabicPeriod"/>
            </a:pPr>
            <a:endParaRPr lang="es-CO" sz="1800" dirty="0">
              <a:latin typeface="+mn-lt"/>
            </a:endParaRPr>
          </a:p>
          <a:p>
            <a:pPr marL="457200" indent="-457200" algn="just">
              <a:buFont typeface="+mj-lt"/>
              <a:buAutoNum type="arabicPeriod"/>
            </a:pPr>
            <a:endParaRPr lang="es-CO" sz="1800" dirty="0">
              <a:latin typeface="+mn-lt"/>
            </a:endParaRPr>
          </a:p>
          <a:p>
            <a:pPr marL="457200" indent="-457200" algn="just">
              <a:buFont typeface="+mj-lt"/>
              <a:buAutoNum type="arabicPeriod"/>
            </a:pPr>
            <a:endParaRPr lang="es-CO" sz="1800" dirty="0">
              <a:latin typeface="+mn-lt"/>
            </a:endParaRPr>
          </a:p>
          <a:p>
            <a:pPr marL="457200" indent="-457200" algn="just">
              <a:buFont typeface="+mj-lt"/>
              <a:buAutoNum type="arabicPeriod"/>
            </a:pPr>
            <a:endParaRPr lang="es-CO" sz="1800" dirty="0">
              <a:latin typeface="+mn-lt"/>
            </a:endParaRPr>
          </a:p>
        </p:txBody>
      </p:sp>
    </p:spTree>
    <p:extLst>
      <p:ext uri="{BB962C8B-B14F-4D97-AF65-F5344CB8AC3E}">
        <p14:creationId xmlns:p14="http://schemas.microsoft.com/office/powerpoint/2010/main" val="2976437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44967" y="1130226"/>
            <a:ext cx="3397704" cy="543829"/>
          </a:xfrm>
        </p:spPr>
        <p:txBody>
          <a:bodyPr>
            <a:normAutofit fontScale="90000"/>
          </a:bodyPr>
          <a:lstStyle/>
          <a:p>
            <a:r>
              <a:rPr lang="es-ES" sz="3200" dirty="0"/>
              <a:t>RECUERDE…. </a:t>
            </a:r>
            <a:br>
              <a:rPr lang="es-ES" dirty="0"/>
            </a:br>
            <a:br>
              <a:rPr lang="es-ES" dirty="0"/>
            </a:br>
            <a:endParaRPr lang="es-CO" sz="2000" dirty="0"/>
          </a:p>
        </p:txBody>
      </p:sp>
      <p:sp>
        <p:nvSpPr>
          <p:cNvPr id="4" name="Subtítulo 2">
            <a:extLst>
              <a:ext uri="{FF2B5EF4-FFF2-40B4-BE49-F238E27FC236}">
                <a16:creationId xmlns:a16="http://schemas.microsoft.com/office/drawing/2014/main" id="{8B30F57A-C369-5A51-3941-491F1C08901C}"/>
              </a:ext>
            </a:extLst>
          </p:cNvPr>
          <p:cNvSpPr txBox="1">
            <a:spLocks/>
          </p:cNvSpPr>
          <p:nvPr/>
        </p:nvSpPr>
        <p:spPr>
          <a:xfrm>
            <a:off x="1252024" y="2509708"/>
            <a:ext cx="9875521" cy="3329760"/>
          </a:xfrm>
          <a:prstGeom prst="rect">
            <a:avLst/>
          </a:prstGeom>
        </p:spPr>
        <p:txBody>
          <a:bodyPr>
            <a:no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8"/>
            </a:pPr>
            <a:r>
              <a:rPr lang="es-CO" sz="1800" dirty="0">
                <a:effectLst/>
                <a:latin typeface="+mn-lt"/>
                <a:ea typeface="Times New Roman" panose="02020603050405020304" pitchFamily="18" charset="0"/>
              </a:rPr>
              <a:t>No comience menospreciando su tiempo, es tan valioso como el del cliente: Que pena con usted doctor, yo sé que usted es muy ocupado, pero no le voy a robar mucho tiempo.</a:t>
            </a:r>
            <a:endParaRPr lang="es-CO" sz="1800" dirty="0">
              <a:latin typeface="+mn-lt"/>
              <a:ea typeface="Times New Roman" panose="02020603050405020304" pitchFamily="18" charset="0"/>
            </a:endParaRPr>
          </a:p>
          <a:p>
            <a:pPr marL="342900" indent="-342900">
              <a:buFont typeface="+mj-lt"/>
              <a:buAutoNum type="arabicPeriod" startAt="8"/>
            </a:pPr>
            <a:r>
              <a:rPr lang="es-CO" sz="1800" dirty="0">
                <a:effectLst/>
                <a:latin typeface="+mn-lt"/>
                <a:ea typeface="Times New Roman" panose="02020603050405020304" pitchFamily="18" charset="0"/>
              </a:rPr>
              <a:t>Evite el uso de diminutivos. Un tintico y agüita, son cinco minuticos.</a:t>
            </a:r>
          </a:p>
          <a:p>
            <a:pPr marL="342900" indent="-342900">
              <a:buFont typeface="+mj-lt"/>
              <a:buAutoNum type="arabicPeriod" startAt="8"/>
            </a:pPr>
            <a:r>
              <a:rPr lang="es-CO" sz="1800" dirty="0">
                <a:effectLst/>
                <a:latin typeface="+mn-lt"/>
                <a:ea typeface="Times New Roman" panose="02020603050405020304" pitchFamily="18" charset="0"/>
              </a:rPr>
              <a:t>Diferencie el elogio de la zalamería: Felicitaciones, se nota que usted es muy inteligente. </a:t>
            </a:r>
          </a:p>
          <a:p>
            <a:pPr marL="342900" indent="-342900">
              <a:buFont typeface="+mj-lt"/>
              <a:buAutoNum type="arabicPeriod" startAt="8"/>
            </a:pPr>
            <a:r>
              <a:rPr lang="es-CO" sz="1800" dirty="0">
                <a:effectLst/>
                <a:latin typeface="+mn-lt"/>
                <a:ea typeface="Times New Roman" panose="02020603050405020304" pitchFamily="18" charset="0"/>
              </a:rPr>
              <a:t>No opine sobre temas políticos, religiosos o deportivos. </a:t>
            </a:r>
          </a:p>
          <a:p>
            <a:pPr marL="342900" indent="-342900">
              <a:buFont typeface="+mj-lt"/>
              <a:buAutoNum type="arabicPeriod" startAt="8"/>
            </a:pPr>
            <a:r>
              <a:rPr lang="es-CO" sz="1800" dirty="0">
                <a:effectLst/>
                <a:latin typeface="+mn-lt"/>
                <a:ea typeface="Times New Roman" panose="02020603050405020304" pitchFamily="18" charset="0"/>
              </a:rPr>
              <a:t>En lo posible evite emitir juicios de valor. </a:t>
            </a:r>
          </a:p>
          <a:p>
            <a:pPr marL="342900" indent="-342900">
              <a:buFont typeface="+mj-lt"/>
              <a:buAutoNum type="arabicPeriod" startAt="8"/>
            </a:pPr>
            <a:r>
              <a:rPr lang="es-CO" sz="1800" dirty="0">
                <a:effectLst/>
                <a:latin typeface="+mn-lt"/>
                <a:ea typeface="Times New Roman" panose="02020603050405020304" pitchFamily="18" charset="0"/>
              </a:rPr>
              <a:t>No tutee al cliente. </a:t>
            </a:r>
          </a:p>
          <a:p>
            <a:pPr marL="342900" indent="-342900">
              <a:buFont typeface="+mj-lt"/>
              <a:buAutoNum type="arabicPeriod" startAt="8"/>
            </a:pPr>
            <a:r>
              <a:rPr lang="es-CO" sz="1800" dirty="0">
                <a:effectLst/>
                <a:latin typeface="+mn-lt"/>
                <a:ea typeface="Times New Roman" panose="02020603050405020304" pitchFamily="18" charset="0"/>
              </a:rPr>
              <a:t>Esta es la mejor oportunidad para generar una buena primera impresión.</a:t>
            </a:r>
            <a:endParaRPr lang="es-CO" sz="1800" dirty="0">
              <a:solidFill>
                <a:srgbClr val="000000"/>
              </a:solidFill>
              <a:effectLst/>
              <a:latin typeface="+mn-lt"/>
              <a:ea typeface="Times New Roman" panose="02020603050405020304" pitchFamily="18" charset="0"/>
              <a:cs typeface="Times New Roman" panose="02020603050405020304" pitchFamily="18" charset="0"/>
            </a:endParaRPr>
          </a:p>
          <a:p>
            <a:pPr marL="342900" indent="-342900" algn="just">
              <a:buFont typeface="+mj-lt"/>
              <a:buAutoNum type="arabicPeriod" startAt="8"/>
            </a:pPr>
            <a:endParaRPr lang="es-CO" sz="1800" dirty="0">
              <a:solidFill>
                <a:srgbClr val="262A31"/>
              </a:solidFill>
              <a:latin typeface="+mn-lt"/>
            </a:endParaRPr>
          </a:p>
          <a:p>
            <a:pPr marL="342900" indent="-342900" algn="just">
              <a:buFont typeface="+mj-lt"/>
              <a:buAutoNum type="arabicPeriod" startAt="8"/>
            </a:pPr>
            <a:endParaRPr lang="es-CO" sz="1800" b="1" dirty="0">
              <a:latin typeface="+mn-lt"/>
            </a:endParaRPr>
          </a:p>
          <a:p>
            <a:pPr marL="457200" indent="-457200" algn="just">
              <a:buFont typeface="+mj-lt"/>
              <a:buAutoNum type="arabicPeriod" startAt="8"/>
            </a:pPr>
            <a:endParaRPr lang="es-CO" sz="1800" b="1" dirty="0">
              <a:latin typeface="+mn-lt"/>
            </a:endParaRPr>
          </a:p>
          <a:p>
            <a:pPr marL="457200" indent="-457200" algn="just">
              <a:buFont typeface="+mj-lt"/>
              <a:buAutoNum type="arabicPeriod" startAt="8"/>
            </a:pPr>
            <a:endParaRPr lang="es-CO" sz="1800" b="1" dirty="0">
              <a:latin typeface="+mn-lt"/>
            </a:endParaRPr>
          </a:p>
          <a:p>
            <a:pPr marL="457200" indent="-457200" algn="just">
              <a:buFont typeface="+mj-lt"/>
              <a:buAutoNum type="arabicPeriod" startAt="8"/>
            </a:pPr>
            <a:endParaRPr lang="es-CO" sz="1800" b="1" dirty="0">
              <a:latin typeface="+mn-lt"/>
            </a:endParaRPr>
          </a:p>
          <a:p>
            <a:pPr marL="457200" indent="-457200" algn="just">
              <a:buFont typeface="+mj-lt"/>
              <a:buAutoNum type="arabicPeriod" startAt="8"/>
            </a:pPr>
            <a:endParaRPr lang="es-CO" sz="1800" dirty="0">
              <a:solidFill>
                <a:srgbClr val="262A31"/>
              </a:solidFill>
              <a:latin typeface="+mn-lt"/>
            </a:endParaRPr>
          </a:p>
          <a:p>
            <a:pPr marL="457200" indent="-457200" algn="just">
              <a:buFont typeface="+mj-lt"/>
              <a:buAutoNum type="arabicPeriod" startAt="8"/>
            </a:pPr>
            <a:endParaRPr lang="es-CO" sz="1800" dirty="0">
              <a:solidFill>
                <a:srgbClr val="262A31"/>
              </a:solidFill>
              <a:latin typeface="+mn-lt"/>
            </a:endParaRPr>
          </a:p>
          <a:p>
            <a:pPr marL="342900" indent="-342900" algn="just">
              <a:buFont typeface="+mj-lt"/>
              <a:buAutoNum type="arabicPeriod" startAt="8"/>
            </a:pPr>
            <a:endParaRPr lang="es-CO" sz="1800" dirty="0">
              <a:latin typeface="+mn-lt"/>
            </a:endParaRPr>
          </a:p>
          <a:p>
            <a:pPr marL="457200" indent="-457200" algn="just">
              <a:buFont typeface="+mj-lt"/>
              <a:buAutoNum type="arabicPeriod" startAt="8"/>
            </a:pPr>
            <a:endParaRPr lang="es-CO" sz="1800" dirty="0">
              <a:latin typeface="+mn-lt"/>
            </a:endParaRPr>
          </a:p>
          <a:p>
            <a:pPr marL="457200" indent="-457200" algn="just">
              <a:buFont typeface="+mj-lt"/>
              <a:buAutoNum type="arabicPeriod" startAt="8"/>
            </a:pPr>
            <a:endParaRPr lang="es-CO" sz="1800" dirty="0">
              <a:latin typeface="+mn-lt"/>
            </a:endParaRPr>
          </a:p>
          <a:p>
            <a:pPr marL="457200" indent="-457200" algn="just">
              <a:buFont typeface="+mj-lt"/>
              <a:buAutoNum type="arabicPeriod" startAt="8"/>
            </a:pPr>
            <a:endParaRPr lang="es-CO" sz="1800" dirty="0">
              <a:latin typeface="+mn-lt"/>
            </a:endParaRPr>
          </a:p>
          <a:p>
            <a:pPr marL="457200" indent="-457200" algn="just">
              <a:buFont typeface="+mj-lt"/>
              <a:buAutoNum type="arabicPeriod" startAt="8"/>
            </a:pPr>
            <a:endParaRPr lang="es-CO" sz="1800" dirty="0">
              <a:latin typeface="+mn-lt"/>
            </a:endParaRPr>
          </a:p>
        </p:txBody>
      </p:sp>
    </p:spTree>
    <p:extLst>
      <p:ext uri="{BB962C8B-B14F-4D97-AF65-F5344CB8AC3E}">
        <p14:creationId xmlns:p14="http://schemas.microsoft.com/office/powerpoint/2010/main" val="372296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44967" y="1040136"/>
            <a:ext cx="8982578" cy="1704942"/>
          </a:xfrm>
        </p:spPr>
        <p:txBody>
          <a:bodyPr>
            <a:noAutofit/>
          </a:bodyPr>
          <a:lstStyle/>
          <a:p>
            <a:pPr algn="ctr"/>
            <a:r>
              <a:rPr lang="es-ES" sz="2400" dirty="0">
                <a:latin typeface="+mn-lt"/>
              </a:rPr>
              <a:t>TELEMERCADEO Y CONTACTO CON LAS EMPRESAS </a:t>
            </a:r>
            <a:br>
              <a:rPr lang="es-ES" sz="2400" dirty="0">
                <a:latin typeface="+mn-lt"/>
              </a:rPr>
            </a:br>
            <a:br>
              <a:rPr lang="es-ES" sz="2400" dirty="0">
                <a:latin typeface="+mn-lt"/>
              </a:rPr>
            </a:br>
            <a:r>
              <a:rPr lang="es-CO" sz="1800" b="0" i="0" dirty="0">
                <a:solidFill>
                  <a:srgbClr val="262A31"/>
                </a:solidFill>
                <a:effectLst/>
                <a:latin typeface="+mn-lt"/>
              </a:rPr>
              <a:t>Cuando se utiliza estratégicamente, el telemercadeo </a:t>
            </a:r>
            <a:r>
              <a:rPr lang="es-CO" sz="1800" b="1" i="0" dirty="0">
                <a:solidFill>
                  <a:srgbClr val="262A31"/>
                </a:solidFill>
                <a:effectLst/>
                <a:latin typeface="+mn-lt"/>
              </a:rPr>
              <a:t>es una manera extremadamente efectiva para construir conexiones personales con los clientes.</a:t>
            </a:r>
            <a:endParaRPr lang="es-CO" sz="1800" dirty="0">
              <a:latin typeface="+mn-lt"/>
            </a:endParaRPr>
          </a:p>
        </p:txBody>
      </p:sp>
      <p:sp>
        <p:nvSpPr>
          <p:cNvPr id="4" name="Subtítulo 2">
            <a:extLst>
              <a:ext uri="{FF2B5EF4-FFF2-40B4-BE49-F238E27FC236}">
                <a16:creationId xmlns:a16="http://schemas.microsoft.com/office/drawing/2014/main" id="{8B30F57A-C369-5A51-3941-491F1C08901C}"/>
              </a:ext>
            </a:extLst>
          </p:cNvPr>
          <p:cNvSpPr txBox="1">
            <a:spLocks/>
          </p:cNvSpPr>
          <p:nvPr/>
        </p:nvSpPr>
        <p:spPr>
          <a:xfrm>
            <a:off x="1252024" y="2745078"/>
            <a:ext cx="9875521" cy="3329760"/>
          </a:xfrm>
          <a:prstGeom prst="rect">
            <a:avLst/>
          </a:prstGeom>
        </p:spPr>
        <p:txBody>
          <a:bodyPr>
            <a:no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sz="1800" dirty="0">
                <a:latin typeface="+mn-lt"/>
              </a:rPr>
              <a:t>Que debes hacer o tener antes de iniciar tu labor de telemercadeo.</a:t>
            </a:r>
          </a:p>
          <a:p>
            <a:pPr algn="just"/>
            <a:endParaRPr lang="es-CO" sz="1800" dirty="0">
              <a:latin typeface="+mn-lt"/>
            </a:endParaRPr>
          </a:p>
          <a:p>
            <a:pPr marL="457200" indent="-457200" algn="just">
              <a:buFontTx/>
              <a:buAutoNum type="arabicPeriod"/>
            </a:pPr>
            <a:r>
              <a:rPr lang="es-CO" sz="1800" dirty="0">
                <a:solidFill>
                  <a:srgbClr val="262A31"/>
                </a:solidFill>
                <a:latin typeface="+mn-lt"/>
              </a:rPr>
              <a:t>Ser muy específico sobre </a:t>
            </a:r>
            <a:r>
              <a:rPr lang="es-CO" sz="1800" b="1" dirty="0">
                <a:solidFill>
                  <a:srgbClr val="262A31"/>
                </a:solidFill>
                <a:latin typeface="+mn-lt"/>
              </a:rPr>
              <a:t>lo que quieres lograr… La Cita</a:t>
            </a:r>
          </a:p>
          <a:p>
            <a:pPr marL="457200" indent="-457200" algn="just">
              <a:buFontTx/>
              <a:buAutoNum type="arabicPeriod"/>
            </a:pPr>
            <a:r>
              <a:rPr lang="es-CO" sz="1800" dirty="0">
                <a:latin typeface="+mn-lt"/>
              </a:rPr>
              <a:t>Conocer la categorización de tus empresas.</a:t>
            </a:r>
          </a:p>
          <a:p>
            <a:pPr marL="457200" indent="-457200" algn="just">
              <a:buFontTx/>
              <a:buAutoNum type="arabicPeriod"/>
            </a:pPr>
            <a:r>
              <a:rPr lang="es-CO" sz="1800" dirty="0">
                <a:latin typeface="+mn-lt"/>
              </a:rPr>
              <a:t>Haber gestionado la consecución de datos de contacto de cada una de las empresas y haberlas consignado en CRM. Es importante que sepas que los contactos para lograr nuestro objetivo son: Gerente o Jefe RRHH, Jefe o líder de Bienestar y el algún caso el Gerente financiero.</a:t>
            </a:r>
            <a:r>
              <a:rPr lang="es-CO" sz="1800" dirty="0">
                <a:solidFill>
                  <a:srgbClr val="262A31"/>
                </a:solidFill>
                <a:latin typeface="+mn-lt"/>
              </a:rPr>
              <a:t> Solo puedes tener éxito en el telemercadeo B2B </a:t>
            </a:r>
            <a:r>
              <a:rPr lang="es-CO" sz="1800" b="1" dirty="0">
                <a:solidFill>
                  <a:srgbClr val="262A31"/>
                </a:solidFill>
                <a:latin typeface="+mn-lt"/>
              </a:rPr>
              <a:t>si estas conectado de la mejor manera con el tomador de decisiones.</a:t>
            </a:r>
            <a:endParaRPr lang="es-CO" sz="1800" dirty="0">
              <a:latin typeface="+mn-lt"/>
            </a:endParaRPr>
          </a:p>
          <a:p>
            <a:pPr marL="457200" indent="-457200" algn="just">
              <a:buFontTx/>
              <a:buAutoNum type="arabicPeriod"/>
            </a:pPr>
            <a:r>
              <a:rPr lang="es-CO" sz="1800" dirty="0">
                <a:latin typeface="+mn-lt"/>
              </a:rPr>
              <a:t>Prepararse para iniciar el contacto telefónico con tus clientes empresariales…</a:t>
            </a:r>
            <a:r>
              <a:rPr lang="es-CO" sz="1800" dirty="0">
                <a:solidFill>
                  <a:srgbClr val="262A31"/>
                </a:solidFill>
                <a:latin typeface="+mn-lt"/>
              </a:rPr>
              <a:t>Esto  significa que </a:t>
            </a:r>
            <a:r>
              <a:rPr lang="es-CO" sz="1800" b="1" dirty="0">
                <a:solidFill>
                  <a:srgbClr val="262A31"/>
                </a:solidFill>
                <a:latin typeface="+mn-lt"/>
              </a:rPr>
              <a:t>debes llegar a un esquema de las cosas que quieres decir</a:t>
            </a:r>
            <a:r>
              <a:rPr lang="es-CO" sz="1800" dirty="0">
                <a:solidFill>
                  <a:srgbClr val="262A31"/>
                </a:solidFill>
                <a:latin typeface="+mn-lt"/>
              </a:rPr>
              <a:t>.</a:t>
            </a:r>
          </a:p>
          <a:p>
            <a:pPr algn="just"/>
            <a:endParaRPr lang="es-CO" sz="1800" dirty="0">
              <a:solidFill>
                <a:srgbClr val="262A31"/>
              </a:solidFill>
            </a:endParaRPr>
          </a:p>
          <a:p>
            <a:pPr algn="just"/>
            <a:endParaRPr lang="es-CO" sz="1800" b="1" dirty="0"/>
          </a:p>
          <a:p>
            <a:pPr marL="457200" indent="-457200" algn="just">
              <a:buFont typeface="Arial" panose="020B0604020202020204" pitchFamily="34" charset="0"/>
              <a:buAutoNum type="arabicPeriod"/>
            </a:pPr>
            <a:endParaRPr lang="es-CO" sz="1400" b="1" dirty="0"/>
          </a:p>
          <a:p>
            <a:pPr marL="457200" indent="-457200" algn="just">
              <a:buFont typeface="Arial" panose="020B0604020202020204" pitchFamily="34" charset="0"/>
              <a:buAutoNum type="arabicPeriod"/>
            </a:pPr>
            <a:endParaRPr lang="es-CO" sz="1400" b="1" dirty="0"/>
          </a:p>
          <a:p>
            <a:pPr marL="457200" indent="-457200" algn="just">
              <a:buFontTx/>
              <a:buAutoNum type="arabicPeriod"/>
            </a:pPr>
            <a:endParaRPr lang="es-CO" sz="1400" b="1" dirty="0"/>
          </a:p>
          <a:p>
            <a:pPr marL="457200" indent="-457200" algn="just">
              <a:buFontTx/>
              <a:buAutoNum type="arabicPeriod"/>
            </a:pPr>
            <a:endParaRPr lang="es-CO" sz="1400" dirty="0">
              <a:solidFill>
                <a:srgbClr val="262A31"/>
              </a:solidFill>
            </a:endParaRPr>
          </a:p>
          <a:p>
            <a:pPr marL="457200" indent="-457200" algn="just">
              <a:buFontTx/>
              <a:buAutoNum type="arabicPeriod"/>
            </a:pPr>
            <a:endParaRPr lang="es-CO" sz="1400" dirty="0">
              <a:solidFill>
                <a:srgbClr val="262A31"/>
              </a:solidFill>
            </a:endParaRPr>
          </a:p>
          <a:p>
            <a:pPr algn="just"/>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p:txBody>
      </p:sp>
    </p:spTree>
    <p:extLst>
      <p:ext uri="{BB962C8B-B14F-4D97-AF65-F5344CB8AC3E}">
        <p14:creationId xmlns:p14="http://schemas.microsoft.com/office/powerpoint/2010/main" val="1540963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02765" y="1464069"/>
            <a:ext cx="8982578" cy="1307266"/>
          </a:xfrm>
        </p:spPr>
        <p:txBody>
          <a:bodyPr>
            <a:normAutofit fontScale="90000"/>
          </a:bodyPr>
          <a:lstStyle/>
          <a:p>
            <a:r>
              <a:rPr lang="es-CO" sz="2700" b="0" dirty="0">
                <a:solidFill>
                  <a:schemeClr val="tx1"/>
                </a:solidFill>
                <a:effectLst/>
                <a:latin typeface="+mn-lt"/>
                <a:ea typeface="Times New Roman" panose="02020603050405020304" pitchFamily="18" charset="0"/>
              </a:rPr>
              <a:t>Cierre su visita recordándole a la empresa que usted siempre va a estar atento a apoyar y acompañarlo como asesor empresarial y como asesor para cada uno de sus colaboradores.</a:t>
            </a:r>
            <a:br>
              <a:rPr lang="es-CO" sz="2700" b="0" dirty="0">
                <a:solidFill>
                  <a:schemeClr val="tx1"/>
                </a:solidFill>
                <a:effectLst/>
                <a:latin typeface="+mn-lt"/>
                <a:ea typeface="Times New Roman" panose="02020603050405020304" pitchFamily="18" charset="0"/>
              </a:rPr>
            </a:br>
            <a:br>
              <a:rPr lang="es-ES" dirty="0"/>
            </a:br>
            <a:br>
              <a:rPr lang="es-ES" dirty="0"/>
            </a:br>
            <a:endParaRPr lang="es-CO" sz="2000" dirty="0"/>
          </a:p>
        </p:txBody>
      </p:sp>
      <p:sp>
        <p:nvSpPr>
          <p:cNvPr id="4" name="Subtítulo 2">
            <a:extLst>
              <a:ext uri="{FF2B5EF4-FFF2-40B4-BE49-F238E27FC236}">
                <a16:creationId xmlns:a16="http://schemas.microsoft.com/office/drawing/2014/main" id="{8B30F57A-C369-5A51-3941-491F1C08901C}"/>
              </a:ext>
            </a:extLst>
          </p:cNvPr>
          <p:cNvSpPr txBox="1">
            <a:spLocks/>
          </p:cNvSpPr>
          <p:nvPr/>
        </p:nvSpPr>
        <p:spPr>
          <a:xfrm>
            <a:off x="1209822" y="3036217"/>
            <a:ext cx="9875521" cy="2357714"/>
          </a:xfrm>
          <a:prstGeom prst="rect">
            <a:avLst/>
          </a:prstGeom>
        </p:spPr>
        <p:txBody>
          <a:bodyPr>
            <a:no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2800" dirty="0">
                <a:solidFill>
                  <a:schemeClr val="accent1">
                    <a:lumMod val="75000"/>
                  </a:schemeClr>
                </a:solidFill>
                <a:effectLst/>
                <a:latin typeface="+mn-lt"/>
                <a:ea typeface="Times New Roman" panose="02020603050405020304" pitchFamily="18" charset="0"/>
              </a:rPr>
              <a:t>IMPORTANTE ……</a:t>
            </a:r>
          </a:p>
          <a:p>
            <a:pPr algn="just"/>
            <a:endParaRPr lang="es-CO" dirty="0">
              <a:solidFill>
                <a:srgbClr val="262A31"/>
              </a:solidFill>
              <a:latin typeface="+mn-lt"/>
            </a:endParaRPr>
          </a:p>
          <a:p>
            <a:pPr marL="285750" indent="-285750">
              <a:buFont typeface="Wingdings" panose="05000000000000000000" pitchFamily="2" charset="2"/>
              <a:buChar char="Ø"/>
            </a:pPr>
            <a:r>
              <a:rPr lang="es-CO" dirty="0">
                <a:latin typeface="+mn-lt"/>
                <a:ea typeface="Times New Roman" panose="02020603050405020304" pitchFamily="18" charset="0"/>
              </a:rPr>
              <a:t>Si realizó compromisos de envió de información, ejecute la tarea lo antes posible.</a:t>
            </a:r>
          </a:p>
          <a:p>
            <a:pPr marL="285750" indent="-285750">
              <a:buFont typeface="Wingdings" panose="05000000000000000000" pitchFamily="2" charset="2"/>
              <a:buChar char="Ø"/>
            </a:pPr>
            <a:r>
              <a:rPr lang="es-CO" dirty="0">
                <a:latin typeface="+mn-lt"/>
                <a:ea typeface="Times New Roman" panose="02020603050405020304" pitchFamily="18" charset="0"/>
              </a:rPr>
              <a:t>Si le manifestaron inconvenientes con empleados de la empresa, solicite los datos necesarios para realizar las consultas pertinentes.</a:t>
            </a:r>
          </a:p>
          <a:p>
            <a:pPr marL="285750" indent="-285750">
              <a:buFont typeface="Wingdings" panose="05000000000000000000" pitchFamily="2" charset="2"/>
              <a:buChar char="Ø"/>
            </a:pPr>
            <a:r>
              <a:rPr lang="es-CO" dirty="0">
                <a:latin typeface="+mn-lt"/>
                <a:ea typeface="Times New Roman" panose="02020603050405020304" pitchFamily="18" charset="0"/>
              </a:rPr>
              <a:t>Ubique las empresas geográficamente de manera que cada día pueda realizar una ruta organizada y optimizada garantizando la visita al 100% de las empresas.</a:t>
            </a:r>
          </a:p>
          <a:p>
            <a:pPr marL="342900" indent="-342900" algn="just">
              <a:buFont typeface="+mj-lt"/>
              <a:buAutoNum type="arabicPeriod" startAt="8"/>
            </a:pPr>
            <a:endParaRPr lang="es-CO" sz="1800" b="1" dirty="0"/>
          </a:p>
          <a:p>
            <a:pPr marL="457200" indent="-457200" algn="just">
              <a:buFont typeface="+mj-lt"/>
              <a:buAutoNum type="arabicPeriod" startAt="8"/>
            </a:pPr>
            <a:endParaRPr lang="es-CO" sz="1400" b="1" dirty="0"/>
          </a:p>
          <a:p>
            <a:pPr marL="457200" indent="-457200" algn="just">
              <a:buFont typeface="+mj-lt"/>
              <a:buAutoNum type="arabicPeriod" startAt="8"/>
            </a:pPr>
            <a:endParaRPr lang="es-CO" sz="1400" b="1" dirty="0"/>
          </a:p>
          <a:p>
            <a:pPr marL="457200" indent="-457200" algn="just">
              <a:buFont typeface="+mj-lt"/>
              <a:buAutoNum type="arabicPeriod" startAt="8"/>
            </a:pPr>
            <a:endParaRPr lang="es-CO" sz="1400" b="1" dirty="0"/>
          </a:p>
          <a:p>
            <a:pPr marL="457200" indent="-457200" algn="just">
              <a:buFont typeface="+mj-lt"/>
              <a:buAutoNum type="arabicPeriod" startAt="8"/>
            </a:pPr>
            <a:endParaRPr lang="es-CO" sz="1400" dirty="0">
              <a:solidFill>
                <a:srgbClr val="262A31"/>
              </a:solidFill>
            </a:endParaRPr>
          </a:p>
          <a:p>
            <a:pPr marL="457200" indent="-457200" algn="just">
              <a:buFont typeface="+mj-lt"/>
              <a:buAutoNum type="arabicPeriod" startAt="8"/>
            </a:pPr>
            <a:endParaRPr lang="es-CO" sz="1400" dirty="0">
              <a:solidFill>
                <a:srgbClr val="262A31"/>
              </a:solidFill>
            </a:endParaRPr>
          </a:p>
          <a:p>
            <a:pPr marL="342900" indent="-342900" algn="just">
              <a:buFont typeface="+mj-lt"/>
              <a:buAutoNum type="arabicPeriod" startAt="8"/>
            </a:pPr>
            <a:endParaRPr lang="es-CO" sz="1400" dirty="0"/>
          </a:p>
          <a:p>
            <a:pPr marL="457200" indent="-457200" algn="just">
              <a:buFont typeface="+mj-lt"/>
              <a:buAutoNum type="arabicPeriod" startAt="8"/>
            </a:pPr>
            <a:endParaRPr lang="es-CO" sz="1400" dirty="0"/>
          </a:p>
          <a:p>
            <a:pPr marL="457200" indent="-457200" algn="just">
              <a:buFont typeface="+mj-lt"/>
              <a:buAutoNum type="arabicPeriod" startAt="8"/>
            </a:pPr>
            <a:endParaRPr lang="es-CO" sz="1400" dirty="0"/>
          </a:p>
          <a:p>
            <a:pPr marL="457200" indent="-457200" algn="just">
              <a:buFont typeface="+mj-lt"/>
              <a:buAutoNum type="arabicPeriod" startAt="8"/>
            </a:pPr>
            <a:endParaRPr lang="es-CO" sz="1400" dirty="0"/>
          </a:p>
          <a:p>
            <a:pPr marL="457200" indent="-457200" algn="just">
              <a:buFont typeface="+mj-lt"/>
              <a:buAutoNum type="arabicPeriod" startAt="8"/>
            </a:pPr>
            <a:endParaRPr lang="es-CO" sz="1400" dirty="0"/>
          </a:p>
        </p:txBody>
      </p:sp>
    </p:spTree>
    <p:extLst>
      <p:ext uri="{BB962C8B-B14F-4D97-AF65-F5344CB8AC3E}">
        <p14:creationId xmlns:p14="http://schemas.microsoft.com/office/powerpoint/2010/main" val="110111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8B30F57A-C369-5A51-3941-491F1C08901C}"/>
              </a:ext>
            </a:extLst>
          </p:cNvPr>
          <p:cNvSpPr txBox="1">
            <a:spLocks/>
          </p:cNvSpPr>
          <p:nvPr/>
        </p:nvSpPr>
        <p:spPr>
          <a:xfrm>
            <a:off x="1716258" y="1252025"/>
            <a:ext cx="9017391" cy="4726217"/>
          </a:xfrm>
          <a:prstGeom prst="rect">
            <a:avLst/>
          </a:prstGeom>
        </p:spPr>
        <p:txBody>
          <a:bodyPr>
            <a:no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600"/>
              </a:spcBef>
              <a:buFont typeface="+mj-lt"/>
              <a:buAutoNum type="arabicPeriod" startAt="5"/>
            </a:pPr>
            <a:r>
              <a:rPr lang="es-CO" sz="1800" dirty="0">
                <a:solidFill>
                  <a:srgbClr val="262A31"/>
                </a:solidFill>
                <a:latin typeface="+mn-lt"/>
              </a:rPr>
              <a:t>Elegir los horarios en que vas a realizar las llamadas, un análisis comparativo de los mejores horarios para la llamada en frío que realizamos reveló que los mejores horarios son entre </a:t>
            </a:r>
            <a:r>
              <a:rPr lang="es-CO" sz="1800" b="1" dirty="0">
                <a:solidFill>
                  <a:srgbClr val="262A31"/>
                </a:solidFill>
                <a:latin typeface="+mn-lt"/>
              </a:rPr>
              <a:t>las 10 am y las 11 am</a:t>
            </a:r>
            <a:r>
              <a:rPr lang="es-CO" sz="1800" dirty="0">
                <a:solidFill>
                  <a:srgbClr val="262A31"/>
                </a:solidFill>
                <a:latin typeface="+mn-lt"/>
              </a:rPr>
              <a:t>, así como </a:t>
            </a:r>
            <a:r>
              <a:rPr lang="es-CO" sz="1800" b="1" dirty="0">
                <a:solidFill>
                  <a:srgbClr val="262A31"/>
                </a:solidFill>
                <a:latin typeface="+mn-lt"/>
              </a:rPr>
              <a:t>las 3 pm y las 4 pm</a:t>
            </a:r>
            <a:r>
              <a:rPr lang="es-CO" sz="1800" dirty="0">
                <a:solidFill>
                  <a:srgbClr val="262A31"/>
                </a:solidFill>
                <a:latin typeface="+mn-lt"/>
              </a:rPr>
              <a:t>. Esencialmente, </a:t>
            </a:r>
            <a:r>
              <a:rPr lang="es-CO" sz="1800" b="1" dirty="0">
                <a:solidFill>
                  <a:srgbClr val="262A31"/>
                </a:solidFill>
                <a:latin typeface="+mn-lt"/>
              </a:rPr>
              <a:t>evita las mañanas cuando las personas todavía pueden estar estresadas</a:t>
            </a:r>
            <a:r>
              <a:rPr lang="es-CO" sz="1800" dirty="0">
                <a:solidFill>
                  <a:srgbClr val="262A31"/>
                </a:solidFill>
                <a:latin typeface="+mn-lt"/>
              </a:rPr>
              <a:t>, el mediodía cuando las personas están almorzando y las noches cuando las personas están preparadas para descansar.</a:t>
            </a:r>
          </a:p>
          <a:p>
            <a:pPr marL="342900" indent="-342900" algn="just">
              <a:lnSpc>
                <a:spcPct val="150000"/>
              </a:lnSpc>
              <a:spcBef>
                <a:spcPts val="600"/>
              </a:spcBef>
              <a:buFont typeface="+mj-lt"/>
              <a:buAutoNum type="arabicPeriod" startAt="5"/>
            </a:pPr>
            <a:r>
              <a:rPr lang="es-CO" sz="1800" b="1" dirty="0">
                <a:latin typeface="+mn-lt"/>
              </a:rPr>
              <a:t>Usa el tono correcto</a:t>
            </a:r>
          </a:p>
          <a:p>
            <a:pPr marL="342900" indent="-342900" algn="just">
              <a:lnSpc>
                <a:spcPct val="150000"/>
              </a:lnSpc>
              <a:spcBef>
                <a:spcPts val="600"/>
              </a:spcBef>
              <a:buFont typeface="+mj-lt"/>
              <a:buAutoNum type="arabicPeriod" startAt="5"/>
            </a:pPr>
            <a:r>
              <a:rPr lang="es-CO" sz="1800" b="1" dirty="0">
                <a:latin typeface="+mn-lt"/>
              </a:rPr>
              <a:t>Habla de manera abierta </a:t>
            </a:r>
            <a:r>
              <a:rPr lang="es-CO" sz="1800" dirty="0">
                <a:solidFill>
                  <a:srgbClr val="262A31"/>
                </a:solidFill>
                <a:latin typeface="+mn-lt"/>
              </a:rPr>
              <a:t>Hacer preguntas de sí / no solo le proporciona, bueno, “sí” y “no”. </a:t>
            </a:r>
          </a:p>
          <a:p>
            <a:pPr marL="342900" indent="-342900" algn="just">
              <a:lnSpc>
                <a:spcPct val="150000"/>
              </a:lnSpc>
              <a:spcBef>
                <a:spcPts val="600"/>
              </a:spcBef>
              <a:buFont typeface="+mj-lt"/>
              <a:buAutoNum type="arabicPeriod" startAt="5"/>
            </a:pPr>
            <a:r>
              <a:rPr lang="es-CO" sz="1800" b="1" dirty="0">
                <a:latin typeface="+mn-lt"/>
              </a:rPr>
              <a:t>Realiza un seguimiento de tus llamadas</a:t>
            </a:r>
          </a:p>
          <a:p>
            <a:pPr marL="342900" indent="-342900" algn="just">
              <a:lnSpc>
                <a:spcPct val="150000"/>
              </a:lnSpc>
              <a:spcBef>
                <a:spcPts val="600"/>
              </a:spcBef>
              <a:buFont typeface="+mj-lt"/>
              <a:buAutoNum type="arabicPeriod" startAt="5"/>
            </a:pPr>
            <a:r>
              <a:rPr lang="es-CO" sz="1800" b="1" dirty="0">
                <a:latin typeface="+mn-lt"/>
              </a:rPr>
              <a:t>Practicar… la práctica hace la perfección</a:t>
            </a:r>
          </a:p>
          <a:p>
            <a:pPr marL="342900" indent="-342900" algn="just">
              <a:lnSpc>
                <a:spcPct val="150000"/>
              </a:lnSpc>
              <a:spcBef>
                <a:spcPts val="600"/>
              </a:spcBef>
              <a:buFont typeface="+mj-lt"/>
              <a:buAutoNum type="arabicPeriod" startAt="5"/>
            </a:pPr>
            <a:r>
              <a:rPr lang="es-CO" sz="1800" b="1" dirty="0">
                <a:latin typeface="+mn-lt"/>
              </a:rPr>
              <a:t>Tomar notas durante tu llamada</a:t>
            </a:r>
          </a:p>
          <a:p>
            <a:pPr marL="457200" indent="-457200" algn="just">
              <a:spcBef>
                <a:spcPts val="600"/>
              </a:spcBef>
              <a:buFont typeface="Arial" panose="020B0604020202020204" pitchFamily="34" charset="0"/>
              <a:buAutoNum type="arabicPeriod" startAt="5"/>
            </a:pPr>
            <a:endParaRPr lang="es-CO" sz="1400" b="1" dirty="0"/>
          </a:p>
          <a:p>
            <a:pPr marL="457200" indent="-457200" algn="just">
              <a:buFont typeface="Arial" panose="020B0604020202020204" pitchFamily="34" charset="0"/>
              <a:buAutoNum type="arabicPeriod" startAt="5"/>
            </a:pPr>
            <a:endParaRPr lang="es-CO" sz="1400" b="1" dirty="0"/>
          </a:p>
          <a:p>
            <a:pPr marL="457200" indent="-457200" algn="just">
              <a:buFontTx/>
              <a:buAutoNum type="arabicPeriod" startAt="5"/>
            </a:pPr>
            <a:endParaRPr lang="es-CO" sz="1400" b="1" dirty="0"/>
          </a:p>
          <a:p>
            <a:pPr marL="457200" indent="-457200" algn="just">
              <a:buFontTx/>
              <a:buAutoNum type="arabicPeriod" startAt="5"/>
            </a:pPr>
            <a:endParaRPr lang="es-CO" sz="1400" dirty="0">
              <a:solidFill>
                <a:srgbClr val="262A31"/>
              </a:solidFill>
            </a:endParaRPr>
          </a:p>
          <a:p>
            <a:pPr marL="457200" indent="-457200" algn="just">
              <a:buFontTx/>
              <a:buAutoNum type="arabicPeriod" startAt="5"/>
            </a:pPr>
            <a:endParaRPr lang="es-CO" sz="1400" dirty="0">
              <a:solidFill>
                <a:srgbClr val="262A31"/>
              </a:solidFill>
            </a:endParaRPr>
          </a:p>
          <a:p>
            <a:pPr algn="just"/>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p:txBody>
      </p:sp>
      <p:pic>
        <p:nvPicPr>
          <p:cNvPr id="7" name="Imagen 6">
            <a:extLst>
              <a:ext uri="{FF2B5EF4-FFF2-40B4-BE49-F238E27FC236}">
                <a16:creationId xmlns:a16="http://schemas.microsoft.com/office/drawing/2014/main" id="{BBDD6543-592E-5C5D-4E13-024603A9E21B}"/>
              </a:ext>
            </a:extLst>
          </p:cNvPr>
          <p:cNvPicPr>
            <a:picLocks noChangeAspect="1"/>
          </p:cNvPicPr>
          <p:nvPr/>
        </p:nvPicPr>
        <p:blipFill>
          <a:blip r:embed="rId2"/>
          <a:stretch>
            <a:fillRect/>
          </a:stretch>
        </p:blipFill>
        <p:spPr>
          <a:xfrm>
            <a:off x="7760999" y="3924886"/>
            <a:ext cx="2972650" cy="2222168"/>
          </a:xfrm>
          <a:prstGeom prst="rect">
            <a:avLst/>
          </a:prstGeom>
        </p:spPr>
      </p:pic>
    </p:spTree>
    <p:extLst>
      <p:ext uri="{BB962C8B-B14F-4D97-AF65-F5344CB8AC3E}">
        <p14:creationId xmlns:p14="http://schemas.microsoft.com/office/powerpoint/2010/main" val="87891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44967" y="806670"/>
            <a:ext cx="8982578" cy="993996"/>
          </a:xfrm>
        </p:spPr>
        <p:txBody>
          <a:bodyPr>
            <a:normAutofit fontScale="90000"/>
          </a:bodyPr>
          <a:lstStyle/>
          <a:p>
            <a:r>
              <a:rPr lang="es-CO" sz="3100" dirty="0"/>
              <a:t>Parece un paso obvio pero el guion de telemercadeo es fundamental a la hora de iniciar el contacto con las empresas</a:t>
            </a:r>
            <a:r>
              <a:rPr lang="es-CO" sz="2700" dirty="0"/>
              <a:t>.</a:t>
            </a:r>
            <a:br>
              <a:rPr lang="es-CO" sz="3200" dirty="0"/>
            </a:br>
            <a:br>
              <a:rPr lang="es-ES" dirty="0"/>
            </a:br>
            <a:br>
              <a:rPr lang="es-ES" dirty="0"/>
            </a:br>
            <a:endParaRPr lang="es-CO" sz="2000" dirty="0"/>
          </a:p>
        </p:txBody>
      </p:sp>
      <p:sp>
        <p:nvSpPr>
          <p:cNvPr id="4" name="Subtítulo 2">
            <a:extLst>
              <a:ext uri="{FF2B5EF4-FFF2-40B4-BE49-F238E27FC236}">
                <a16:creationId xmlns:a16="http://schemas.microsoft.com/office/drawing/2014/main" id="{8B30F57A-C369-5A51-3941-491F1C08901C}"/>
              </a:ext>
            </a:extLst>
          </p:cNvPr>
          <p:cNvSpPr txBox="1">
            <a:spLocks/>
          </p:cNvSpPr>
          <p:nvPr/>
        </p:nvSpPr>
        <p:spPr>
          <a:xfrm>
            <a:off x="5805271" y="2664068"/>
            <a:ext cx="5472334" cy="3159957"/>
          </a:xfrm>
          <a:prstGeom prst="rect">
            <a:avLst/>
          </a:prstGeom>
        </p:spPr>
        <p:txBody>
          <a:bodyPr>
            <a:no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1pPr>
            <a:lvl2pPr marL="457200" indent="0" algn="l" defTabSz="914400" rtl="0" eaLnBrk="1" latinLnBrk="0" hangingPunct="1">
              <a:lnSpc>
                <a:spcPct val="90000"/>
              </a:lnSpc>
              <a:spcBef>
                <a:spcPts val="500"/>
              </a:spcBef>
              <a:buFontTx/>
              <a:buNone/>
              <a:defRPr sz="2400" b="0" i="0" kern="1200">
                <a:solidFill>
                  <a:schemeClr val="tx1"/>
                </a:solidFill>
                <a:latin typeface="Arial Narrow" panose="020B0604020202020204" pitchFamily="34" charset="0"/>
                <a:ea typeface="+mn-ea"/>
                <a:cs typeface="Arial Narrow" panose="020B0604020202020204" pitchFamily="34" charset="0"/>
              </a:defRPr>
            </a:lvl2pPr>
            <a:lvl3pPr marL="914400" indent="0" algn="l" defTabSz="914400" rtl="0" eaLnBrk="1" latinLnBrk="0" hangingPunct="1">
              <a:lnSpc>
                <a:spcPct val="90000"/>
              </a:lnSpc>
              <a:spcBef>
                <a:spcPts val="500"/>
              </a:spcBef>
              <a:buFontTx/>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s-CO" sz="1400" dirty="0">
                <a:effectLst/>
                <a:latin typeface="+mj-lt"/>
                <a:ea typeface="Times New Roman" panose="02020603050405020304" pitchFamily="18" charset="0"/>
              </a:rPr>
              <a:t> </a:t>
            </a:r>
            <a:r>
              <a:rPr lang="es-CO" dirty="0">
                <a:effectLst/>
                <a:latin typeface="+mj-lt"/>
                <a:ea typeface="Times New Roman" panose="02020603050405020304" pitchFamily="18" charset="0"/>
              </a:rPr>
              <a:t>Debe ser una comunicación amable, más o menos corta, muy entendible.</a:t>
            </a:r>
          </a:p>
          <a:p>
            <a:endParaRPr lang="es-CO" dirty="0">
              <a:effectLst/>
              <a:latin typeface="+mj-lt"/>
              <a:ea typeface="Times New Roman" panose="02020603050405020304" pitchFamily="18" charset="0"/>
            </a:endParaRPr>
          </a:p>
          <a:p>
            <a:pPr marL="285750" indent="-285750">
              <a:buFont typeface="Wingdings" panose="05000000000000000000" pitchFamily="2" charset="2"/>
              <a:buChar char="Ø"/>
            </a:pPr>
            <a:r>
              <a:rPr lang="es-CO" dirty="0">
                <a:effectLst/>
                <a:latin typeface="+mj-lt"/>
                <a:ea typeface="Times New Roman" panose="02020603050405020304" pitchFamily="18" charset="0"/>
              </a:rPr>
              <a:t> El objetivo es hablar con el cliente. </a:t>
            </a:r>
          </a:p>
          <a:p>
            <a:r>
              <a:rPr lang="es-CO" dirty="0">
                <a:latin typeface="+mj-lt"/>
                <a:ea typeface="Times New Roman" panose="02020603050405020304" pitchFamily="18" charset="0"/>
              </a:rPr>
              <a:t>     </a:t>
            </a:r>
            <a:r>
              <a:rPr lang="es-CO" dirty="0">
                <a:effectLst/>
                <a:latin typeface="+mj-lt"/>
                <a:ea typeface="Times New Roman" panose="02020603050405020304" pitchFamily="18" charset="0"/>
              </a:rPr>
              <a:t>• No dar muchos detalles. </a:t>
            </a:r>
          </a:p>
          <a:p>
            <a:endParaRPr lang="es-CO" dirty="0">
              <a:latin typeface="+mj-lt"/>
              <a:ea typeface="Times New Roman" panose="02020603050405020304" pitchFamily="18" charset="0"/>
            </a:endParaRPr>
          </a:p>
          <a:p>
            <a:pPr marL="285750" indent="-285750">
              <a:buFont typeface="Wingdings" panose="05000000000000000000" pitchFamily="2" charset="2"/>
              <a:buChar char="Ø"/>
            </a:pPr>
            <a:r>
              <a:rPr lang="es-CO" dirty="0">
                <a:effectLst/>
                <a:latin typeface="+mj-lt"/>
                <a:ea typeface="Times New Roman" panose="02020603050405020304" pitchFamily="18" charset="0"/>
              </a:rPr>
              <a:t>Mostrarle que el motivo de la llamada es importante y que ella no lo puede resolver. </a:t>
            </a:r>
          </a:p>
          <a:p>
            <a:pPr marL="457200" indent="-457200" algn="just">
              <a:buFont typeface="Arial" panose="020B0604020202020204" pitchFamily="34" charset="0"/>
              <a:buAutoNum type="arabicPeriod"/>
            </a:pPr>
            <a:endParaRPr lang="es-CO" sz="1400" b="1" dirty="0"/>
          </a:p>
          <a:p>
            <a:pPr marL="2286000" lvl="4" indent="-457200" algn="just">
              <a:buFont typeface="Arial" panose="020B0604020202020204" pitchFamily="34" charset="0"/>
              <a:buAutoNum type="arabicPeriod"/>
            </a:pPr>
            <a:endParaRPr lang="es-CO" sz="1200" b="1" dirty="0"/>
          </a:p>
          <a:p>
            <a:pPr marL="457200" indent="-457200" algn="just">
              <a:buFontTx/>
              <a:buAutoNum type="arabicPeriod"/>
            </a:pPr>
            <a:endParaRPr lang="es-CO" sz="1400" b="1" dirty="0"/>
          </a:p>
          <a:p>
            <a:pPr marL="457200" indent="-457200" algn="just">
              <a:buFontTx/>
              <a:buAutoNum type="arabicPeriod"/>
            </a:pPr>
            <a:endParaRPr lang="es-CO" sz="1400" dirty="0">
              <a:solidFill>
                <a:srgbClr val="262A31"/>
              </a:solidFill>
            </a:endParaRPr>
          </a:p>
          <a:p>
            <a:pPr marL="457200" indent="-457200" algn="just">
              <a:buFontTx/>
              <a:buAutoNum type="arabicPeriod"/>
            </a:pPr>
            <a:endParaRPr lang="es-CO" sz="1400" dirty="0">
              <a:solidFill>
                <a:srgbClr val="262A31"/>
              </a:solidFill>
            </a:endParaRPr>
          </a:p>
          <a:p>
            <a:pPr algn="just"/>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a:p>
            <a:pPr marL="457200" indent="-457200" algn="just">
              <a:buFontTx/>
              <a:buAutoNum type="arabicPeriod"/>
            </a:pPr>
            <a:endParaRPr lang="es-CO" sz="1400" dirty="0"/>
          </a:p>
        </p:txBody>
      </p:sp>
      <p:sp>
        <p:nvSpPr>
          <p:cNvPr id="5" name="Flecha: pentágono 4">
            <a:extLst>
              <a:ext uri="{FF2B5EF4-FFF2-40B4-BE49-F238E27FC236}">
                <a16:creationId xmlns:a16="http://schemas.microsoft.com/office/drawing/2014/main" id="{68FFB656-6471-3790-5061-8C68F9589C14}"/>
              </a:ext>
            </a:extLst>
          </p:cNvPr>
          <p:cNvSpPr/>
          <p:nvPr/>
        </p:nvSpPr>
        <p:spPr>
          <a:xfrm>
            <a:off x="914395" y="3552096"/>
            <a:ext cx="4628276" cy="731519"/>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s-CO" sz="2000" b="1" dirty="0">
              <a:solidFill>
                <a:srgbClr val="262A31"/>
              </a:solidFill>
            </a:endParaRPr>
          </a:p>
          <a:p>
            <a:pPr algn="l"/>
            <a:r>
              <a:rPr lang="es-CO" sz="2000" b="1" dirty="0">
                <a:solidFill>
                  <a:schemeClr val="bg1"/>
                </a:solidFill>
              </a:rPr>
              <a:t>Filtro de secretaria – Recepcionista</a:t>
            </a:r>
          </a:p>
          <a:p>
            <a:r>
              <a:rPr lang="es-CO" sz="2000" b="1" dirty="0">
                <a:solidFill>
                  <a:schemeClr val="bg1"/>
                </a:solidFill>
                <a:effectLst/>
                <a:ea typeface="Times New Roman" panose="02020603050405020304" pitchFamily="18" charset="0"/>
              </a:rPr>
              <a:t>se recomienda:</a:t>
            </a:r>
          </a:p>
          <a:p>
            <a:pPr algn="ctr"/>
            <a:endParaRPr lang="es-CO" dirty="0"/>
          </a:p>
        </p:txBody>
      </p:sp>
    </p:spTree>
    <p:extLst>
      <p:ext uri="{BB962C8B-B14F-4D97-AF65-F5344CB8AC3E}">
        <p14:creationId xmlns:p14="http://schemas.microsoft.com/office/powerpoint/2010/main" val="284299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44967" y="806670"/>
            <a:ext cx="8982578" cy="993996"/>
          </a:xfrm>
        </p:spPr>
        <p:txBody>
          <a:bodyPr>
            <a:normAutofit fontScale="90000"/>
          </a:bodyPr>
          <a:lstStyle/>
          <a:p>
            <a:r>
              <a:rPr lang="es-CO" sz="2700" dirty="0"/>
              <a:t>Parece un paso obvio pero el guion de telemercadeo es fundamental a la hora de iniciar el contacto con las empresas.</a:t>
            </a:r>
            <a:br>
              <a:rPr lang="es-CO" sz="3200" dirty="0"/>
            </a:br>
            <a:br>
              <a:rPr lang="es-ES" dirty="0"/>
            </a:br>
            <a:br>
              <a:rPr lang="es-ES" dirty="0"/>
            </a:br>
            <a:endParaRPr lang="es-CO" sz="2000" dirty="0"/>
          </a:p>
        </p:txBody>
      </p:sp>
      <p:sp>
        <p:nvSpPr>
          <p:cNvPr id="7" name="CuadroTexto 6">
            <a:extLst>
              <a:ext uri="{FF2B5EF4-FFF2-40B4-BE49-F238E27FC236}">
                <a16:creationId xmlns:a16="http://schemas.microsoft.com/office/drawing/2014/main" id="{3D6878A8-37B9-A1AB-FEC9-FEC09C0E4F8B}"/>
              </a:ext>
            </a:extLst>
          </p:cNvPr>
          <p:cNvSpPr txBox="1"/>
          <p:nvPr/>
        </p:nvSpPr>
        <p:spPr>
          <a:xfrm>
            <a:off x="4469832" y="2311018"/>
            <a:ext cx="7192284" cy="3354765"/>
          </a:xfrm>
          <a:prstGeom prst="rect">
            <a:avLst/>
          </a:prstGeom>
          <a:noFill/>
        </p:spPr>
        <p:txBody>
          <a:bodyPr wrap="square" rtlCol="0">
            <a:spAutoFit/>
          </a:bodyPr>
          <a:lstStyle/>
          <a:p>
            <a:r>
              <a:rPr lang="es-CO" dirty="0">
                <a:effectLst/>
                <a:ea typeface="Times New Roman" panose="02020603050405020304" pitchFamily="18" charset="0"/>
              </a:rPr>
              <a:t> </a:t>
            </a:r>
            <a:r>
              <a:rPr lang="es-CO" sz="1600" dirty="0">
                <a:effectLst/>
                <a:ea typeface="Times New Roman" panose="02020603050405020304" pitchFamily="18" charset="0"/>
              </a:rPr>
              <a:t>Buenos días/tardes. ¿Con quién tengo el gusto de hablar?</a:t>
            </a:r>
          </a:p>
          <a:p>
            <a:r>
              <a:rPr lang="es-CO" sz="1600" dirty="0">
                <a:effectLst/>
                <a:ea typeface="Times New Roman" panose="02020603050405020304" pitchFamily="18" charset="0"/>
              </a:rPr>
              <a:t> R/ Habla &lt;nombre&gt;.</a:t>
            </a:r>
          </a:p>
          <a:p>
            <a:r>
              <a:rPr lang="es-CO" sz="1600" dirty="0">
                <a:effectLst/>
                <a:ea typeface="Times New Roman" panose="02020603050405020304" pitchFamily="18" charset="0"/>
              </a:rPr>
              <a:t> Cómo está,&lt;nombre&gt;.</a:t>
            </a:r>
          </a:p>
          <a:p>
            <a:r>
              <a:rPr lang="es-CO" sz="1600" dirty="0">
                <a:effectLst/>
                <a:ea typeface="Times New Roman" panose="02020603050405020304" pitchFamily="18" charset="0"/>
              </a:rPr>
              <a:t> R/ Bien, gracias. </a:t>
            </a:r>
          </a:p>
          <a:p>
            <a:r>
              <a:rPr lang="es-CO" sz="1600" dirty="0">
                <a:ea typeface="Times New Roman" panose="02020603050405020304" pitchFamily="18" charset="0"/>
              </a:rPr>
              <a:t>Me presento mi nombre es ________ Gestor comercial del Fondo Nacional Del Ahorro</a:t>
            </a:r>
            <a:r>
              <a:rPr lang="es-CO" sz="1600" dirty="0">
                <a:effectLst/>
                <a:ea typeface="Times New Roman" panose="02020603050405020304" pitchFamily="18" charset="0"/>
              </a:rPr>
              <a:t>.</a:t>
            </a:r>
          </a:p>
          <a:p>
            <a:r>
              <a:rPr lang="es-CO" sz="1600" dirty="0">
                <a:effectLst/>
                <a:ea typeface="Times New Roman" panose="02020603050405020304" pitchFamily="18" charset="0"/>
              </a:rPr>
              <a:t>¿En qué le puedo ayudar?</a:t>
            </a:r>
          </a:p>
          <a:p>
            <a:r>
              <a:rPr lang="es-CO" sz="1600" dirty="0">
                <a:ea typeface="Times New Roman" panose="02020603050405020304" pitchFamily="18" charset="0"/>
              </a:rPr>
              <a:t>Es tan amable y me comunica con el área de RH o la persona encargada de la relación y atención a Fondos de cesantías.</a:t>
            </a:r>
          </a:p>
          <a:p>
            <a:r>
              <a:rPr lang="es-CO" sz="1600" dirty="0">
                <a:effectLst/>
                <a:ea typeface="Times New Roman" panose="02020603050405020304" pitchFamily="18" charset="0"/>
              </a:rPr>
              <a:t> ¿Para qué o cual es el tema a tratar? </a:t>
            </a:r>
          </a:p>
          <a:p>
            <a:r>
              <a:rPr lang="es-CO" sz="1600" dirty="0">
                <a:effectLst/>
                <a:ea typeface="Times New Roman" panose="02020603050405020304" pitchFamily="18" charset="0"/>
              </a:rPr>
              <a:t>Tengo una información importante sobre los afiliados al FNA y los beneficios para la empresa y </a:t>
            </a:r>
            <a:r>
              <a:rPr lang="es-CO" sz="1600" dirty="0">
                <a:ea typeface="Times New Roman" panose="02020603050405020304" pitchFamily="18" charset="0"/>
              </a:rPr>
              <a:t>empleados </a:t>
            </a:r>
            <a:r>
              <a:rPr lang="es-CO" sz="1600" dirty="0">
                <a:effectLst/>
                <a:ea typeface="Times New Roman" panose="02020603050405020304" pitchFamily="18" charset="0"/>
              </a:rPr>
              <a:t>que quiero presentarle a él/ella. </a:t>
            </a:r>
            <a:endParaRPr lang="es-CO" sz="1600" b="0" i="0" dirty="0">
              <a:solidFill>
                <a:srgbClr val="262A31"/>
              </a:solidFill>
              <a:effectLst/>
            </a:endParaRPr>
          </a:p>
          <a:p>
            <a:endParaRPr lang="es-CO" dirty="0"/>
          </a:p>
        </p:txBody>
      </p:sp>
      <p:sp>
        <p:nvSpPr>
          <p:cNvPr id="3" name="Flecha: pentágono 2">
            <a:extLst>
              <a:ext uri="{FF2B5EF4-FFF2-40B4-BE49-F238E27FC236}">
                <a16:creationId xmlns:a16="http://schemas.microsoft.com/office/drawing/2014/main" id="{27BDA0F5-43E7-6CDA-BCD2-DB1D6A362C62}"/>
              </a:ext>
            </a:extLst>
          </p:cNvPr>
          <p:cNvSpPr/>
          <p:nvPr/>
        </p:nvSpPr>
        <p:spPr>
          <a:xfrm>
            <a:off x="801853" y="3133578"/>
            <a:ext cx="3460658" cy="1148740"/>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s-CO" sz="2000" b="1" dirty="0">
              <a:solidFill>
                <a:srgbClr val="262A31"/>
              </a:solidFill>
            </a:endParaRPr>
          </a:p>
          <a:p>
            <a:r>
              <a:rPr lang="es-CO" sz="2000" b="1" dirty="0">
                <a:effectLst/>
                <a:ea typeface="Times New Roman" panose="02020603050405020304" pitchFamily="18" charset="0"/>
              </a:rPr>
              <a:t>Guion para la secretaria/recepcionista</a:t>
            </a:r>
          </a:p>
          <a:p>
            <a:pPr algn="ctr"/>
            <a:endParaRPr lang="es-CO" dirty="0"/>
          </a:p>
        </p:txBody>
      </p:sp>
      <p:sp>
        <p:nvSpPr>
          <p:cNvPr id="8" name="CuadroTexto 7">
            <a:extLst>
              <a:ext uri="{FF2B5EF4-FFF2-40B4-BE49-F238E27FC236}">
                <a16:creationId xmlns:a16="http://schemas.microsoft.com/office/drawing/2014/main" id="{811E09F0-C632-4198-2842-0AFABD7D5931}"/>
              </a:ext>
            </a:extLst>
          </p:cNvPr>
          <p:cNvSpPr txBox="1"/>
          <p:nvPr/>
        </p:nvSpPr>
        <p:spPr>
          <a:xfrm>
            <a:off x="2061911" y="5714470"/>
            <a:ext cx="8068178" cy="923330"/>
          </a:xfrm>
          <a:prstGeom prst="rect">
            <a:avLst/>
          </a:prstGeom>
          <a:noFill/>
        </p:spPr>
        <p:txBody>
          <a:bodyPr wrap="square" rtlCol="0">
            <a:spAutoFit/>
          </a:bodyPr>
          <a:lstStyle/>
          <a:p>
            <a:r>
              <a:rPr lang="es-CO" sz="1800" dirty="0">
                <a:effectLst/>
                <a:ea typeface="Times New Roman" panose="02020603050405020304" pitchFamily="18" charset="0"/>
              </a:rPr>
              <a:t>¡Recuerde! Usted quiere una cita, no entrar en conflicto con la secretaria.</a:t>
            </a:r>
          </a:p>
          <a:p>
            <a:endParaRPr lang="es-CO" dirty="0">
              <a:latin typeface="Calibri" panose="020F0502020204030204" pitchFamily="34" charset="0"/>
              <a:ea typeface="Times New Roman" panose="02020603050405020304" pitchFamily="18" charset="0"/>
            </a:endParaRPr>
          </a:p>
          <a:p>
            <a:endParaRPr lang="es-CO" dirty="0"/>
          </a:p>
        </p:txBody>
      </p:sp>
    </p:spTree>
    <p:extLst>
      <p:ext uri="{BB962C8B-B14F-4D97-AF65-F5344CB8AC3E}">
        <p14:creationId xmlns:p14="http://schemas.microsoft.com/office/powerpoint/2010/main" val="413824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27741" y="559504"/>
            <a:ext cx="8982578" cy="993996"/>
          </a:xfrm>
        </p:spPr>
        <p:txBody>
          <a:bodyPr>
            <a:normAutofit fontScale="90000"/>
          </a:bodyPr>
          <a:lstStyle/>
          <a:p>
            <a:pPr algn="ctr"/>
            <a:r>
              <a:rPr lang="es-CO" sz="3100" dirty="0"/>
              <a:t>Objeciones que pueden presentarse… y como puedes responder </a:t>
            </a:r>
            <a:br>
              <a:rPr lang="es-CO" sz="3200" dirty="0"/>
            </a:br>
            <a:br>
              <a:rPr lang="es-ES" dirty="0"/>
            </a:br>
            <a:br>
              <a:rPr lang="es-ES" dirty="0"/>
            </a:br>
            <a:endParaRPr lang="es-CO" sz="2000" dirty="0"/>
          </a:p>
        </p:txBody>
      </p:sp>
      <p:graphicFrame>
        <p:nvGraphicFramePr>
          <p:cNvPr id="9" name="Diagrama 8">
            <a:extLst>
              <a:ext uri="{FF2B5EF4-FFF2-40B4-BE49-F238E27FC236}">
                <a16:creationId xmlns:a16="http://schemas.microsoft.com/office/drawing/2014/main" id="{96505531-555C-7473-DACC-523181DB6AD9}"/>
              </a:ext>
            </a:extLst>
          </p:cNvPr>
          <p:cNvGraphicFramePr/>
          <p:nvPr>
            <p:extLst>
              <p:ext uri="{D42A27DB-BD31-4B8C-83A1-F6EECF244321}">
                <p14:modId xmlns:p14="http://schemas.microsoft.com/office/powerpoint/2010/main" val="640777269"/>
              </p:ext>
            </p:extLst>
          </p:nvPr>
        </p:nvGraphicFramePr>
        <p:xfrm>
          <a:off x="2031999" y="1420835"/>
          <a:ext cx="8786056" cy="4886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89973825-9EDE-0F93-1035-45B061F927B9}"/>
              </a:ext>
            </a:extLst>
          </p:cNvPr>
          <p:cNvSpPr txBox="1"/>
          <p:nvPr/>
        </p:nvSpPr>
        <p:spPr>
          <a:xfrm>
            <a:off x="2099605" y="1962150"/>
            <a:ext cx="1659987" cy="707886"/>
          </a:xfrm>
          <a:prstGeom prst="rect">
            <a:avLst/>
          </a:prstGeom>
          <a:noFill/>
        </p:spPr>
        <p:txBody>
          <a:bodyPr wrap="square" rtlCol="0">
            <a:spAutoFit/>
          </a:bodyPr>
          <a:lstStyle/>
          <a:p>
            <a:pPr algn="ctr"/>
            <a:r>
              <a:rPr lang="es-ES" sz="2000" b="1" dirty="0"/>
              <a:t>Envíe la información </a:t>
            </a:r>
          </a:p>
        </p:txBody>
      </p:sp>
      <p:sp>
        <p:nvSpPr>
          <p:cNvPr id="11" name="CuadroTexto 10">
            <a:extLst>
              <a:ext uri="{FF2B5EF4-FFF2-40B4-BE49-F238E27FC236}">
                <a16:creationId xmlns:a16="http://schemas.microsoft.com/office/drawing/2014/main" id="{CC966801-6D55-2065-7DD4-F12F221D04B3}"/>
              </a:ext>
            </a:extLst>
          </p:cNvPr>
          <p:cNvSpPr txBox="1"/>
          <p:nvPr/>
        </p:nvSpPr>
        <p:spPr>
          <a:xfrm>
            <a:off x="2419644" y="3556263"/>
            <a:ext cx="1659987" cy="707886"/>
          </a:xfrm>
          <a:prstGeom prst="rect">
            <a:avLst/>
          </a:prstGeom>
          <a:noFill/>
        </p:spPr>
        <p:txBody>
          <a:bodyPr wrap="square" rtlCol="0">
            <a:spAutoFit/>
          </a:bodyPr>
          <a:lstStyle/>
          <a:p>
            <a:pPr algn="ctr"/>
            <a:r>
              <a:rPr lang="es-ES" sz="2000" b="1" dirty="0"/>
              <a:t>Deje la información </a:t>
            </a:r>
            <a:endParaRPr lang="es-CO" sz="2000" b="1" dirty="0"/>
          </a:p>
        </p:txBody>
      </p:sp>
      <p:sp>
        <p:nvSpPr>
          <p:cNvPr id="12" name="CuadroTexto 11">
            <a:extLst>
              <a:ext uri="{FF2B5EF4-FFF2-40B4-BE49-F238E27FC236}">
                <a16:creationId xmlns:a16="http://schemas.microsoft.com/office/drawing/2014/main" id="{92B05308-289F-587F-B52A-84CDB69442A0}"/>
              </a:ext>
            </a:extLst>
          </p:cNvPr>
          <p:cNvSpPr txBox="1"/>
          <p:nvPr/>
        </p:nvSpPr>
        <p:spPr>
          <a:xfrm>
            <a:off x="2363373" y="5083222"/>
            <a:ext cx="1132450" cy="707886"/>
          </a:xfrm>
          <a:prstGeom prst="rect">
            <a:avLst/>
          </a:prstGeom>
          <a:noFill/>
        </p:spPr>
        <p:txBody>
          <a:bodyPr wrap="square" rtlCol="0">
            <a:spAutoFit/>
          </a:bodyPr>
          <a:lstStyle/>
          <a:p>
            <a:pPr algn="ctr"/>
            <a:r>
              <a:rPr lang="es-ES" sz="2000" b="1" dirty="0"/>
              <a:t>Esta en reunión </a:t>
            </a:r>
            <a:endParaRPr lang="es-CO" sz="2000" b="1" dirty="0"/>
          </a:p>
        </p:txBody>
      </p:sp>
    </p:spTree>
    <p:extLst>
      <p:ext uri="{BB962C8B-B14F-4D97-AF65-F5344CB8AC3E}">
        <p14:creationId xmlns:p14="http://schemas.microsoft.com/office/powerpoint/2010/main" val="29230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44967" y="961418"/>
            <a:ext cx="8982578" cy="993996"/>
          </a:xfrm>
        </p:spPr>
        <p:txBody>
          <a:bodyPr>
            <a:normAutofit fontScale="90000"/>
          </a:bodyPr>
          <a:lstStyle/>
          <a:p>
            <a:r>
              <a:rPr lang="es-CO" sz="2700" dirty="0"/>
              <a:t>Parece un paso obvio pero el guion de telemercadeo es fundamental a la hora de iniciar el contacto con las empresas.</a:t>
            </a:r>
            <a:br>
              <a:rPr lang="es-CO" sz="3200" dirty="0"/>
            </a:br>
            <a:br>
              <a:rPr lang="es-ES" dirty="0"/>
            </a:br>
            <a:br>
              <a:rPr lang="es-ES" dirty="0"/>
            </a:br>
            <a:endParaRPr lang="es-CO" sz="2000" dirty="0"/>
          </a:p>
        </p:txBody>
      </p:sp>
      <p:sp>
        <p:nvSpPr>
          <p:cNvPr id="7" name="CuadroTexto 6">
            <a:extLst>
              <a:ext uri="{FF2B5EF4-FFF2-40B4-BE49-F238E27FC236}">
                <a16:creationId xmlns:a16="http://schemas.microsoft.com/office/drawing/2014/main" id="{3D6878A8-37B9-A1AB-FEC9-FEC09C0E4F8B}"/>
              </a:ext>
            </a:extLst>
          </p:cNvPr>
          <p:cNvSpPr txBox="1"/>
          <p:nvPr/>
        </p:nvSpPr>
        <p:spPr>
          <a:xfrm>
            <a:off x="5032541" y="2761187"/>
            <a:ext cx="6207546" cy="2585323"/>
          </a:xfrm>
          <a:prstGeom prst="rect">
            <a:avLst/>
          </a:prstGeom>
          <a:noFill/>
        </p:spPr>
        <p:txBody>
          <a:bodyPr wrap="square" rtlCol="0">
            <a:spAutoFit/>
          </a:bodyPr>
          <a:lstStyle/>
          <a:p>
            <a:r>
              <a:rPr lang="es-CO" dirty="0">
                <a:effectLst/>
                <a:ea typeface="Times New Roman" panose="02020603050405020304" pitchFamily="18" charset="0"/>
              </a:rPr>
              <a:t>Buenos días/tardes . </a:t>
            </a:r>
          </a:p>
          <a:p>
            <a:r>
              <a:rPr lang="es-CO" dirty="0">
                <a:effectLst/>
                <a:ea typeface="Times New Roman" panose="02020603050405020304" pitchFamily="18" charset="0"/>
              </a:rPr>
              <a:t>R/._____________</a:t>
            </a:r>
          </a:p>
          <a:p>
            <a:r>
              <a:rPr lang="es-CO" dirty="0">
                <a:effectLst/>
                <a:ea typeface="Times New Roman" panose="02020603050405020304" pitchFamily="18" charset="0"/>
              </a:rPr>
              <a:t>Mi nombre es ______________, Gestor Comercial del Fondo Nacional del Ahorro Tengo una Información importante acerca de los afiliados a nuestro fondo y los beneficios que tenemos para  </a:t>
            </a:r>
            <a:r>
              <a:rPr lang="es-CO" dirty="0">
                <a:ea typeface="Times New Roman" panose="02020603050405020304" pitchFamily="18" charset="0"/>
              </a:rPr>
              <a:t>sus empleados/funcionarios que me gustaría darle a conocer, por lo tanto para el FNA es muy importante tener un espacio o cita con usted</a:t>
            </a:r>
            <a:endParaRPr lang="es-CO" dirty="0">
              <a:effectLst/>
              <a:ea typeface="Times New Roman" panose="02020603050405020304" pitchFamily="18" charset="0"/>
            </a:endParaRPr>
          </a:p>
          <a:p>
            <a:endParaRPr lang="es-CO" dirty="0"/>
          </a:p>
        </p:txBody>
      </p:sp>
      <p:sp>
        <p:nvSpPr>
          <p:cNvPr id="3" name="Flecha: pentágono 2">
            <a:extLst>
              <a:ext uri="{FF2B5EF4-FFF2-40B4-BE49-F238E27FC236}">
                <a16:creationId xmlns:a16="http://schemas.microsoft.com/office/drawing/2014/main" id="{27BDA0F5-43E7-6CDA-BCD2-DB1D6A362C62}"/>
              </a:ext>
            </a:extLst>
          </p:cNvPr>
          <p:cNvSpPr/>
          <p:nvPr/>
        </p:nvSpPr>
        <p:spPr>
          <a:xfrm>
            <a:off x="801852" y="3358666"/>
            <a:ext cx="4023365" cy="1148740"/>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s-CO" sz="2000" b="1" dirty="0">
              <a:solidFill>
                <a:srgbClr val="262A31"/>
              </a:solidFill>
            </a:endParaRPr>
          </a:p>
          <a:p>
            <a:r>
              <a:rPr lang="es-CO" sz="2000" b="1" dirty="0">
                <a:effectLst/>
                <a:ea typeface="Times New Roman" panose="02020603050405020304" pitchFamily="18" charset="0"/>
              </a:rPr>
              <a:t>Guion para la persona encargada del área de RH o quien haga las veces</a:t>
            </a:r>
          </a:p>
          <a:p>
            <a:pPr algn="ctr"/>
            <a:endParaRPr lang="es-CO" dirty="0"/>
          </a:p>
        </p:txBody>
      </p:sp>
    </p:spTree>
    <p:extLst>
      <p:ext uri="{BB962C8B-B14F-4D97-AF65-F5344CB8AC3E}">
        <p14:creationId xmlns:p14="http://schemas.microsoft.com/office/powerpoint/2010/main" val="13712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1FCE9B-948E-1C42-944F-DEEE0BA26CD5}"/>
              </a:ext>
            </a:extLst>
          </p:cNvPr>
          <p:cNvSpPr>
            <a:spLocks noGrp="1"/>
          </p:cNvSpPr>
          <p:nvPr>
            <p:ph type="title"/>
          </p:nvPr>
        </p:nvSpPr>
        <p:spPr>
          <a:xfrm>
            <a:off x="2127740" y="559504"/>
            <a:ext cx="9492173" cy="993996"/>
          </a:xfrm>
        </p:spPr>
        <p:txBody>
          <a:bodyPr>
            <a:normAutofit fontScale="90000"/>
          </a:bodyPr>
          <a:lstStyle/>
          <a:p>
            <a:pPr algn="ctr"/>
            <a:r>
              <a:rPr lang="es-CO" sz="3100" dirty="0"/>
              <a:t>Objeciones que pueden presentarse en las empresas … y como puedes responder </a:t>
            </a:r>
            <a:br>
              <a:rPr lang="es-CO" sz="3200" dirty="0"/>
            </a:br>
            <a:br>
              <a:rPr lang="es-ES" dirty="0"/>
            </a:br>
            <a:br>
              <a:rPr lang="es-ES" dirty="0"/>
            </a:br>
            <a:endParaRPr lang="es-CO" sz="2000" dirty="0"/>
          </a:p>
        </p:txBody>
      </p:sp>
      <p:graphicFrame>
        <p:nvGraphicFramePr>
          <p:cNvPr id="3" name="Diagrama 2">
            <a:extLst>
              <a:ext uri="{FF2B5EF4-FFF2-40B4-BE49-F238E27FC236}">
                <a16:creationId xmlns:a16="http://schemas.microsoft.com/office/drawing/2014/main" id="{E92A327F-CBCF-AB0E-B698-945BFEABEA22}"/>
              </a:ext>
            </a:extLst>
          </p:cNvPr>
          <p:cNvGraphicFramePr/>
          <p:nvPr>
            <p:extLst>
              <p:ext uri="{D42A27DB-BD31-4B8C-83A1-F6EECF244321}">
                <p14:modId xmlns:p14="http://schemas.microsoft.com/office/powerpoint/2010/main" val="86962831"/>
              </p:ext>
            </p:extLst>
          </p:nvPr>
        </p:nvGraphicFramePr>
        <p:xfrm>
          <a:off x="1115074" y="1649438"/>
          <a:ext cx="10307891" cy="3641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a:extLst>
              <a:ext uri="{FF2B5EF4-FFF2-40B4-BE49-F238E27FC236}">
                <a16:creationId xmlns:a16="http://schemas.microsoft.com/office/drawing/2014/main" id="{887A4404-430D-B328-60B2-1D665718A77D}"/>
              </a:ext>
            </a:extLst>
          </p:cNvPr>
          <p:cNvGrpSpPr/>
          <p:nvPr/>
        </p:nvGrpSpPr>
        <p:grpSpPr>
          <a:xfrm>
            <a:off x="8302882" y="5065522"/>
            <a:ext cx="3317031" cy="1181649"/>
            <a:chOff x="3223752" y="2167075"/>
            <a:chExt cx="6078694" cy="1190624"/>
          </a:xfrm>
        </p:grpSpPr>
        <p:sp>
          <p:nvSpPr>
            <p:cNvPr id="8" name="Rectángulo: esquinas superiores redondeadas 7">
              <a:extLst>
                <a:ext uri="{FF2B5EF4-FFF2-40B4-BE49-F238E27FC236}">
                  <a16:creationId xmlns:a16="http://schemas.microsoft.com/office/drawing/2014/main" id="{5A801888-F4C6-ABB6-4C33-7E173E970DCB}"/>
                </a:ext>
              </a:extLst>
            </p:cNvPr>
            <p:cNvSpPr/>
            <p:nvPr/>
          </p:nvSpPr>
          <p:spPr>
            <a:xfrm rot="5400000">
              <a:off x="5641843" y="44674"/>
              <a:ext cx="894934" cy="5731115"/>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Rectángulo: esquinas superiores redondeadas 4">
              <a:extLst>
                <a:ext uri="{FF2B5EF4-FFF2-40B4-BE49-F238E27FC236}">
                  <a16:creationId xmlns:a16="http://schemas.microsoft.com/office/drawing/2014/main" id="{3B273978-B309-3403-8037-F776B65476ED}"/>
                </a:ext>
              </a:extLst>
            </p:cNvPr>
            <p:cNvSpPr txBox="1"/>
            <p:nvPr/>
          </p:nvSpPr>
          <p:spPr>
            <a:xfrm>
              <a:off x="4863984" y="2167075"/>
              <a:ext cx="4438462" cy="11906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s-CO" kern="1200" dirty="0">
                <a:solidFill>
                  <a:sysClr val="windowText" lastClr="000000">
                    <a:hueOff val="0"/>
                    <a:satOff val="0"/>
                    <a:lumOff val="0"/>
                    <a:alphaOff val="0"/>
                  </a:sysClr>
                </a:solidFill>
                <a:ea typeface="+mn-ea"/>
                <a:cs typeface="+mn-cs"/>
              </a:endParaRPr>
            </a:p>
            <a:p>
              <a:pPr marL="228600" lvl="1" indent="-228600" algn="l" defTabSz="1022350">
                <a:lnSpc>
                  <a:spcPct val="90000"/>
                </a:lnSpc>
                <a:spcBef>
                  <a:spcPct val="0"/>
                </a:spcBef>
                <a:spcAft>
                  <a:spcPct val="15000"/>
                </a:spcAft>
                <a:buChar char="•"/>
              </a:pPr>
              <a:r>
                <a:rPr lang="es-CO" sz="1400" kern="1200" dirty="0">
                  <a:solidFill>
                    <a:sysClr val="windowText" lastClr="000000">
                      <a:hueOff val="0"/>
                      <a:satOff val="0"/>
                      <a:lumOff val="0"/>
                      <a:alphaOff val="0"/>
                    </a:sysClr>
                  </a:solidFill>
                  <a:ea typeface="+mn-ea"/>
                  <a:cs typeface="+mn-cs"/>
                </a:rPr>
                <a:t>No necesito nada del FNA</a:t>
              </a:r>
            </a:p>
          </p:txBody>
        </p:sp>
      </p:grpSp>
      <p:grpSp>
        <p:nvGrpSpPr>
          <p:cNvPr id="5" name="Grupo 4">
            <a:extLst>
              <a:ext uri="{FF2B5EF4-FFF2-40B4-BE49-F238E27FC236}">
                <a16:creationId xmlns:a16="http://schemas.microsoft.com/office/drawing/2014/main" id="{4F898D78-B1A5-A719-DC22-282BC0BA8446}"/>
              </a:ext>
            </a:extLst>
          </p:cNvPr>
          <p:cNvGrpSpPr/>
          <p:nvPr/>
        </p:nvGrpSpPr>
        <p:grpSpPr>
          <a:xfrm>
            <a:off x="1115075" y="5110415"/>
            <a:ext cx="8071127" cy="1274623"/>
            <a:chOff x="0" y="2113368"/>
            <a:chExt cx="3223752" cy="1356197"/>
          </a:xfrm>
        </p:grpSpPr>
        <p:sp>
          <p:nvSpPr>
            <p:cNvPr id="6" name="Rectángulo: esquinas redondeadas 5">
              <a:extLst>
                <a:ext uri="{FF2B5EF4-FFF2-40B4-BE49-F238E27FC236}">
                  <a16:creationId xmlns:a16="http://schemas.microsoft.com/office/drawing/2014/main" id="{2FB7EB3F-CE1F-57B0-4A95-1EDC7B4A435D}"/>
                </a:ext>
              </a:extLst>
            </p:cNvPr>
            <p:cNvSpPr/>
            <p:nvPr/>
          </p:nvSpPr>
          <p:spPr>
            <a:xfrm>
              <a:off x="0" y="2350897"/>
              <a:ext cx="3223752" cy="111866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7" name="Rectángulo: esquinas redondeadas 6">
              <a:extLst>
                <a:ext uri="{FF2B5EF4-FFF2-40B4-BE49-F238E27FC236}">
                  <a16:creationId xmlns:a16="http://schemas.microsoft.com/office/drawing/2014/main" id="{0E71FA07-4393-1006-A1D8-069FDF80803A}"/>
                </a:ext>
              </a:extLst>
            </p:cNvPr>
            <p:cNvSpPr txBox="1"/>
            <p:nvPr/>
          </p:nvSpPr>
          <p:spPr>
            <a:xfrm>
              <a:off x="54609" y="2113368"/>
              <a:ext cx="3114534" cy="10094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106680" rIns="213360" bIns="106680" numCol="1" spcCol="1270" anchor="ctr" anchorCtr="0">
              <a:noAutofit/>
            </a:bodyPr>
            <a:lstStyle/>
            <a:p>
              <a:pPr algn="ctr" defTabSz="2489200">
                <a:lnSpc>
                  <a:spcPct val="90000"/>
                </a:lnSpc>
                <a:spcBef>
                  <a:spcPct val="0"/>
                </a:spcBef>
                <a:spcAft>
                  <a:spcPct val="35000"/>
                </a:spcAft>
              </a:pPr>
              <a:endParaRPr lang="es-CO" sz="1400" b="0" i="0" u="none" strike="noStrike" dirty="0">
                <a:solidFill>
                  <a:srgbClr val="000000"/>
                </a:solidFill>
                <a:effectLst/>
              </a:endParaRPr>
            </a:p>
            <a:p>
              <a:pPr algn="ctr" defTabSz="2489200">
                <a:lnSpc>
                  <a:spcPct val="90000"/>
                </a:lnSpc>
                <a:spcBef>
                  <a:spcPct val="0"/>
                </a:spcBef>
                <a:spcAft>
                  <a:spcPct val="35000"/>
                </a:spcAft>
              </a:pPr>
              <a:endParaRPr lang="es-CO" sz="1400" dirty="0">
                <a:solidFill>
                  <a:srgbClr val="000000"/>
                </a:solidFill>
              </a:endParaRPr>
            </a:p>
            <a:p>
              <a:pPr algn="ctr" defTabSz="2489200">
                <a:lnSpc>
                  <a:spcPct val="90000"/>
                </a:lnSpc>
                <a:spcBef>
                  <a:spcPct val="0"/>
                </a:spcBef>
                <a:spcAft>
                  <a:spcPct val="35000"/>
                </a:spcAft>
              </a:pPr>
              <a:endParaRPr lang="es-CO" sz="1400" b="0" i="0" u="none" strike="noStrike" dirty="0">
                <a:solidFill>
                  <a:srgbClr val="000000"/>
                </a:solidFill>
                <a:effectLst/>
              </a:endParaRPr>
            </a:p>
            <a:p>
              <a:pPr algn="ctr" defTabSz="2489200">
                <a:lnSpc>
                  <a:spcPct val="90000"/>
                </a:lnSpc>
                <a:spcBef>
                  <a:spcPct val="0"/>
                </a:spcBef>
                <a:spcAft>
                  <a:spcPct val="35000"/>
                </a:spcAft>
              </a:pPr>
              <a:r>
                <a:rPr lang="es-CO" sz="1400" b="0" i="0" u="none" strike="noStrike" dirty="0">
                  <a:solidFill>
                    <a:srgbClr val="000000"/>
                  </a:solidFill>
                  <a:effectLst/>
                </a:rPr>
                <a:t>Permítame presentarle mi oferta de valor para su empresa y colaboradores, pues el FNA es más que un fondo que otorga créditos hipotecarios….así que le agradecería cederme un corto espacio en su agenda</a:t>
              </a:r>
            </a:p>
            <a:p>
              <a:pPr marL="0" lvl="0" indent="0" algn="ctr" defTabSz="2489200">
                <a:lnSpc>
                  <a:spcPct val="90000"/>
                </a:lnSpc>
                <a:spcBef>
                  <a:spcPct val="0"/>
                </a:spcBef>
                <a:spcAft>
                  <a:spcPct val="35000"/>
                </a:spcAft>
                <a:buNone/>
              </a:pPr>
              <a:endParaRPr lang="es-CO" sz="1400" kern="1200" dirty="0">
                <a:solidFill>
                  <a:sysClr val="window" lastClr="FFFFFF"/>
                </a:solidFill>
                <a:ea typeface="+mn-ea"/>
                <a:cs typeface="+mn-cs"/>
              </a:endParaRPr>
            </a:p>
          </p:txBody>
        </p:sp>
      </p:grpSp>
    </p:spTree>
    <p:extLst>
      <p:ext uri="{BB962C8B-B14F-4D97-AF65-F5344CB8AC3E}">
        <p14:creationId xmlns:p14="http://schemas.microsoft.com/office/powerpoint/2010/main" val="273833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B3A120D-17B0-B3F5-A02C-0843A836A3A6}"/>
              </a:ext>
            </a:extLst>
          </p:cNvPr>
          <p:cNvSpPr>
            <a:spLocks noGrp="1"/>
          </p:cNvSpPr>
          <p:nvPr>
            <p:ph type="title"/>
          </p:nvPr>
        </p:nvSpPr>
        <p:spPr>
          <a:xfrm>
            <a:off x="2327847" y="1289599"/>
            <a:ext cx="8154928" cy="1031570"/>
          </a:xfrm>
        </p:spPr>
        <p:txBody>
          <a:bodyPr>
            <a:normAutofit/>
          </a:bodyPr>
          <a:lstStyle/>
          <a:p>
            <a:pPr algn="ctr"/>
            <a:r>
              <a:rPr lang="es-ES" sz="5400" dirty="0"/>
              <a:t>ETAPAS DE LA CITA </a:t>
            </a:r>
            <a:endParaRPr lang="es-CO" sz="5400" dirty="0"/>
          </a:p>
        </p:txBody>
      </p:sp>
      <p:graphicFrame>
        <p:nvGraphicFramePr>
          <p:cNvPr id="8" name="Diagrama 7">
            <a:extLst>
              <a:ext uri="{FF2B5EF4-FFF2-40B4-BE49-F238E27FC236}">
                <a16:creationId xmlns:a16="http://schemas.microsoft.com/office/drawing/2014/main" id="{7D5CEF81-4A79-1654-AE81-2EC613F8643C}"/>
              </a:ext>
            </a:extLst>
          </p:cNvPr>
          <p:cNvGraphicFramePr/>
          <p:nvPr>
            <p:extLst>
              <p:ext uri="{D42A27DB-BD31-4B8C-83A1-F6EECF244321}">
                <p14:modId xmlns:p14="http://schemas.microsoft.com/office/powerpoint/2010/main" val="3832811184"/>
              </p:ext>
            </p:extLst>
          </p:nvPr>
        </p:nvGraphicFramePr>
        <p:xfrm>
          <a:off x="1836615" y="2321169"/>
          <a:ext cx="8518770" cy="2968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4737003"/>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D05ADC5453B69459E01075A9457ED2B" ma:contentTypeVersion="1" ma:contentTypeDescription="Crear nuevo documento." ma:contentTypeScope="" ma:versionID="a830053a7f1d90dbf31ef8150a04bcb3">
  <xsd:schema xmlns:xsd="http://www.w3.org/2001/XMLSchema" xmlns:xs="http://www.w3.org/2001/XMLSchema" xmlns:p="http://schemas.microsoft.com/office/2006/metadata/properties" xmlns:ns2="31f66656-7ebe-412e-89f3-865ca9452852" targetNamespace="http://schemas.microsoft.com/office/2006/metadata/properties" ma:root="true" ma:fieldsID="f945ca2cfe9f3cd4e4e7286ace2a09af" ns2:_="">
    <xsd:import namespace="31f66656-7ebe-412e-89f3-865ca94528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f66656-7ebe-412e-89f3-865ca9452852"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F8CD44-992D-4A38-94A8-887CCF9C274D}"/>
</file>

<file path=customXml/itemProps2.xml><?xml version="1.0" encoding="utf-8"?>
<ds:datastoreItem xmlns:ds="http://schemas.openxmlformats.org/officeDocument/2006/customXml" ds:itemID="{144E7E31-7A63-4ED9-871A-E89019EABE0E}"/>
</file>

<file path=customXml/itemProps3.xml><?xml version="1.0" encoding="utf-8"?>
<ds:datastoreItem xmlns:ds="http://schemas.openxmlformats.org/officeDocument/2006/customXml" ds:itemID="{F9B8C716-0856-4096-9DD1-0B56E9329339}"/>
</file>

<file path=docProps/app.xml><?xml version="1.0" encoding="utf-8"?>
<Properties xmlns="http://schemas.openxmlformats.org/officeDocument/2006/extended-properties" xmlns:vt="http://schemas.openxmlformats.org/officeDocument/2006/docPropsVTypes">
  <TotalTime>4050</TotalTime>
  <Words>2040</Words>
  <Application>Microsoft Office PowerPoint</Application>
  <PresentationFormat>Panorámica</PresentationFormat>
  <Paragraphs>198</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20</vt:i4>
      </vt:variant>
    </vt:vector>
  </HeadingPairs>
  <TitlesOfParts>
    <vt:vector size="28" baseType="lpstr">
      <vt:lpstr>Arial</vt:lpstr>
      <vt:lpstr>Arial Narrow</vt:lpstr>
      <vt:lpstr>Calibri</vt:lpstr>
      <vt:lpstr>Times New Roman</vt:lpstr>
      <vt:lpstr>Trebuchet MS</vt:lpstr>
      <vt:lpstr>Wingdings</vt:lpstr>
      <vt:lpstr>1_Tema de Office</vt:lpstr>
      <vt:lpstr>Tema de Office</vt:lpstr>
      <vt:lpstr>APOYO PAUTAS Y GUION PARA TELEMERCADEO </vt:lpstr>
      <vt:lpstr>TELEMERCADEO Y CONTACTO CON LAS EMPRESAS   Cuando se utiliza estratégicamente, el telemercadeo es una manera extremadamente efectiva para construir conexiones personales con los clientes.</vt:lpstr>
      <vt:lpstr>Presentación de PowerPoint</vt:lpstr>
      <vt:lpstr>Parece un paso obvio pero el guion de telemercadeo es fundamental a la hora de iniciar el contacto con las empresas.   </vt:lpstr>
      <vt:lpstr>Parece un paso obvio pero el guion de telemercadeo es fundamental a la hora de iniciar el contacto con las empresas.   </vt:lpstr>
      <vt:lpstr>Objeciones que pueden presentarse… y como puedes responder    </vt:lpstr>
      <vt:lpstr>Parece un paso obvio pero el guion de telemercadeo es fundamental a la hora de iniciar el contacto con las empresas.   </vt:lpstr>
      <vt:lpstr>Objeciones que pueden presentarse en las empresas … y como puedes responder    </vt:lpstr>
      <vt:lpstr>ETAPAS DE LA CITA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RECUERDE….   </vt:lpstr>
      <vt:lpstr>RECUERDE….   </vt:lpstr>
      <vt:lpstr>Cierre su visita recordándole a la empresa que usted siempre va a estar atento a apoyar y acompañarlo como asesor empresarial y como asesor para cada uno de sus colaboradores.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Telemercadeo y contacto con las empresas  Cuando se utiliza estratégicamente, el telemercadeo es una manera extremadamente efectiva para construir conexiones personales con los clientes.</dc:title>
  <dc:creator>Yeiny Sanchez Cardenas</dc:creator>
  <cp:lastModifiedBy>Adriana Grajales Garcia</cp:lastModifiedBy>
  <cp:revision>14</cp:revision>
  <dcterms:created xsi:type="dcterms:W3CDTF">2023-09-19T13:58:06Z</dcterms:created>
  <dcterms:modified xsi:type="dcterms:W3CDTF">2023-10-19T20:58:54Z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0x010100BD05ADC5453B69459E01075A9457ED2B</vt:lpwstr>
  </property>
</Properties>
</file>